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0" r:id="rId17"/>
    <p:sldId id="271" r:id="rId18"/>
    <p:sldId id="273" r:id="rId19"/>
    <p:sldId id="276" r:id="rId20"/>
    <p:sldId id="281" r:id="rId21"/>
    <p:sldId id="282" r:id="rId22"/>
    <p:sldId id="272" r:id="rId23"/>
    <p:sldId id="274" r:id="rId24"/>
    <p:sldId id="275" r:id="rId25"/>
    <p:sldId id="277"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D"/>
    <a:srgbClr val="2AB14A"/>
    <a:srgbClr val="CC1F25"/>
    <a:srgbClr val="05D4DF"/>
    <a:srgbClr val="DE0202"/>
    <a:srgbClr val="226FA4"/>
    <a:srgbClr val="F0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86" d="100"/>
          <a:sy n="86" d="100"/>
        </p:scale>
        <p:origin x="422" y="67"/>
      </p:cViewPr>
      <p:guideLst>
        <p:guide orient="horz" pos="2160"/>
        <p:guide pos="30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7401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72395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1.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31.sv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svg"/><Relationship Id="rId7" Type="http://schemas.openxmlformats.org/officeDocument/2006/relationships/image" Target="../media/image35.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21.png"/><Relationship Id="rId10"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hyperlink" Target="https://www.linkedin.com/in/mika%C3%ABl-le-gallo/?locale=fr_FR" TargetMode="External"/><Relationship Id="rId3" Type="http://schemas.openxmlformats.org/officeDocument/2006/relationships/hyperlink" Target="https://calendly.com/mikael-milega-/30min" TargetMode="External"/><Relationship Id="rId7" Type="http://schemas.openxmlformats.org/officeDocument/2006/relationships/hyperlink" Target="https://www.e-translation-agency.com/fr/agence-traducteurs/clients-internationaux/" TargetMode="External"/><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hyperlink" Target="https://www.e-translation-agency.com/fr/avis-clients/" TargetMode="External"/><Relationship Id="rId5" Type="http://schemas.openxmlformats.org/officeDocument/2006/relationships/hyperlink" Target="http://www.e-translation-agency.com/" TargetMode="External"/><Relationship Id="rId10" Type="http://schemas.openxmlformats.org/officeDocument/2006/relationships/image" Target="../media/image54.jpg"/><Relationship Id="rId4" Type="http://schemas.openxmlformats.org/officeDocument/2006/relationships/image" Target="../media/image1.png"/><Relationship Id="rId9"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04B5B970-1B24-4E91-A4D2-C50478ACEF6D}"/>
              </a:ext>
            </a:extLst>
          </p:cNvPr>
          <p:cNvSpPr/>
          <p:nvPr/>
        </p:nvSpPr>
        <p:spPr>
          <a:xfrm>
            <a:off x="0" y="5007454"/>
            <a:ext cx="9625781" cy="1295400"/>
          </a:xfrm>
          <a:prstGeom prst="roundRect">
            <a:avLst>
              <a:gd name="adj" fmla="val 0"/>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Imagen que contiene dibujo, alimentos&#10;&#10;Descripción generada automáticamente">
            <a:extLst>
              <a:ext uri="{FF2B5EF4-FFF2-40B4-BE49-F238E27FC236}">
                <a16:creationId xmlns:a16="http://schemas.microsoft.com/office/drawing/2014/main" id="{967BBC18-5063-400A-9BF6-73EA8E2EA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 y="223838"/>
            <a:ext cx="3458481" cy="1414462"/>
          </a:xfrm>
          <a:prstGeom prst="rect">
            <a:avLst/>
          </a:prstGeom>
        </p:spPr>
      </p:pic>
      <p:sp>
        <p:nvSpPr>
          <p:cNvPr id="10" name="CuadroTexto 9">
            <a:extLst>
              <a:ext uri="{FF2B5EF4-FFF2-40B4-BE49-F238E27FC236}">
                <a16:creationId xmlns:a16="http://schemas.microsoft.com/office/drawing/2014/main" id="{B4053C78-4BDF-49E8-8396-FA4ED1DC86ED}"/>
              </a:ext>
            </a:extLst>
          </p:cNvPr>
          <p:cNvSpPr txBox="1"/>
          <p:nvPr/>
        </p:nvSpPr>
        <p:spPr>
          <a:xfrm>
            <a:off x="412464" y="2088317"/>
            <a:ext cx="4526282" cy="1523513"/>
          </a:xfrm>
          <a:prstGeom prst="rect">
            <a:avLst/>
          </a:prstGeom>
          <a:noFill/>
        </p:spPr>
        <p:txBody>
          <a:bodyPr wrap="square" rtlCol="0">
            <a:spAutoFit/>
          </a:bodyPr>
          <a:lstStyle/>
          <a:p>
            <a:pPr>
              <a:lnSpc>
                <a:spcPts val="6000"/>
              </a:lnSpc>
            </a:pPr>
            <a:r>
              <a:rPr lang="es-ES" sz="7000" b="1" dirty="0">
                <a:solidFill>
                  <a:srgbClr val="00A09D"/>
                </a:solidFill>
              </a:rPr>
              <a:t>LA MÉTHODE</a:t>
            </a:r>
          </a:p>
        </p:txBody>
      </p:sp>
      <p:sp>
        <p:nvSpPr>
          <p:cNvPr id="11" name="CuadroTexto 10">
            <a:extLst>
              <a:ext uri="{FF2B5EF4-FFF2-40B4-BE49-F238E27FC236}">
                <a16:creationId xmlns:a16="http://schemas.microsoft.com/office/drawing/2014/main" id="{D81D3658-8A97-461F-A34F-BD70BFA269EE}"/>
              </a:ext>
            </a:extLst>
          </p:cNvPr>
          <p:cNvSpPr txBox="1"/>
          <p:nvPr/>
        </p:nvSpPr>
        <p:spPr>
          <a:xfrm>
            <a:off x="412464" y="3207256"/>
            <a:ext cx="1755696" cy="1631216"/>
          </a:xfrm>
          <a:prstGeom prst="rect">
            <a:avLst/>
          </a:prstGeom>
          <a:noFill/>
        </p:spPr>
        <p:txBody>
          <a:bodyPr wrap="square" rtlCol="0">
            <a:spAutoFit/>
          </a:bodyPr>
          <a:lstStyle/>
          <a:p>
            <a:pPr algn="ctr"/>
            <a:r>
              <a:rPr lang="es-ES" sz="10000" b="1" dirty="0">
                <a:solidFill>
                  <a:srgbClr val="00A09D"/>
                </a:solidFill>
              </a:rPr>
              <a:t>4 S</a:t>
            </a:r>
          </a:p>
        </p:txBody>
      </p:sp>
      <p:sp>
        <p:nvSpPr>
          <p:cNvPr id="12" name="CuadroTexto 11">
            <a:extLst>
              <a:ext uri="{FF2B5EF4-FFF2-40B4-BE49-F238E27FC236}">
                <a16:creationId xmlns:a16="http://schemas.microsoft.com/office/drawing/2014/main" id="{CF4907CE-5DAA-419A-8583-E62D6729CCAF}"/>
              </a:ext>
            </a:extLst>
          </p:cNvPr>
          <p:cNvSpPr txBox="1"/>
          <p:nvPr/>
        </p:nvSpPr>
        <p:spPr>
          <a:xfrm>
            <a:off x="5025783" y="2328897"/>
            <a:ext cx="2745339" cy="1935584"/>
          </a:xfrm>
          <a:prstGeom prst="rect">
            <a:avLst/>
          </a:prstGeom>
          <a:noFill/>
        </p:spPr>
        <p:txBody>
          <a:bodyPr wrap="square" rtlCol="0">
            <a:spAutoFit/>
          </a:bodyPr>
          <a:lstStyle/>
          <a:p>
            <a:pPr>
              <a:lnSpc>
                <a:spcPts val="2100"/>
              </a:lnSpc>
            </a:pPr>
            <a:r>
              <a:rPr lang="fr-FR" sz="2000" dirty="0">
                <a:solidFill>
                  <a:schemeClr val="tx1">
                    <a:lumMod val="65000"/>
                    <a:lumOff val="35000"/>
                  </a:schemeClr>
                </a:solidFill>
              </a:rPr>
              <a:t>Multipliez vos ventes à l’international grâce à une traduction </a:t>
            </a:r>
            <a:r>
              <a:rPr lang="fr-FR" sz="2000" b="1" dirty="0">
                <a:solidFill>
                  <a:schemeClr val="tx1">
                    <a:lumMod val="65000"/>
                    <a:lumOff val="35000"/>
                  </a:schemeClr>
                </a:solidFill>
              </a:rPr>
              <a:t>premium et SEO </a:t>
            </a:r>
            <a:r>
              <a:rPr lang="fr-FR" sz="2000" b="1" dirty="0" err="1">
                <a:solidFill>
                  <a:schemeClr val="tx1">
                    <a:lumMod val="65000"/>
                    <a:lumOff val="35000"/>
                  </a:schemeClr>
                </a:solidFill>
              </a:rPr>
              <a:t>friendly</a:t>
            </a:r>
            <a:r>
              <a:rPr lang="fr-FR" sz="2000" b="1" dirty="0">
                <a:solidFill>
                  <a:schemeClr val="tx1">
                    <a:lumMod val="65000"/>
                    <a:lumOff val="35000"/>
                  </a:schemeClr>
                </a:solidFill>
              </a:rPr>
              <a:t> </a:t>
            </a:r>
            <a:r>
              <a:rPr lang="fr-FR" sz="2000" dirty="0">
                <a:solidFill>
                  <a:schemeClr val="tx1">
                    <a:lumMod val="65000"/>
                    <a:lumOff val="35000"/>
                  </a:schemeClr>
                </a:solidFill>
              </a:rPr>
              <a:t>de votre site e-commerce qui respectera l’esprit de votre marque </a:t>
            </a:r>
          </a:p>
          <a:p>
            <a:pPr>
              <a:lnSpc>
                <a:spcPts val="2100"/>
              </a:lnSpc>
            </a:pPr>
            <a:endParaRPr lang="es-ES" sz="2000" dirty="0">
              <a:solidFill>
                <a:schemeClr val="tx1">
                  <a:lumMod val="65000"/>
                  <a:lumOff val="35000"/>
                </a:schemeClr>
              </a:solidFill>
            </a:endParaRPr>
          </a:p>
        </p:txBody>
      </p:sp>
      <p:sp>
        <p:nvSpPr>
          <p:cNvPr id="13" name="CuadroTexto 12">
            <a:extLst>
              <a:ext uri="{FF2B5EF4-FFF2-40B4-BE49-F238E27FC236}">
                <a16:creationId xmlns:a16="http://schemas.microsoft.com/office/drawing/2014/main" id="{E7430050-F4D0-4FA5-91E4-AEF54B1E446E}"/>
              </a:ext>
            </a:extLst>
          </p:cNvPr>
          <p:cNvSpPr txBox="1"/>
          <p:nvPr/>
        </p:nvSpPr>
        <p:spPr>
          <a:xfrm>
            <a:off x="412464" y="5636961"/>
            <a:ext cx="4001729" cy="518219"/>
          </a:xfrm>
          <a:prstGeom prst="rect">
            <a:avLst/>
          </a:prstGeom>
          <a:noFill/>
        </p:spPr>
        <p:txBody>
          <a:bodyPr wrap="square" rtlCol="0" anchor="t">
            <a:spAutoFit/>
          </a:bodyPr>
          <a:lstStyle/>
          <a:p>
            <a:pPr>
              <a:lnSpc>
                <a:spcPts val="1400"/>
              </a:lnSpc>
            </a:pPr>
            <a:r>
              <a:rPr lang="fr-FR" sz="3300" dirty="0">
                <a:solidFill>
                  <a:schemeClr val="bg1"/>
                </a:solidFill>
                <a:latin typeface="+mj-lt"/>
              </a:rPr>
              <a:t>SANS</a:t>
            </a:r>
          </a:p>
          <a:p>
            <a:pPr algn="ctr">
              <a:lnSpc>
                <a:spcPts val="1400"/>
              </a:lnSpc>
            </a:pPr>
            <a:endParaRPr lang="es-ES" sz="3300" dirty="0">
              <a:solidFill>
                <a:schemeClr val="bg1"/>
              </a:solidFill>
            </a:endParaRPr>
          </a:p>
        </p:txBody>
      </p:sp>
      <p:sp>
        <p:nvSpPr>
          <p:cNvPr id="14" name="CuadroTexto 13">
            <a:extLst>
              <a:ext uri="{FF2B5EF4-FFF2-40B4-BE49-F238E27FC236}">
                <a16:creationId xmlns:a16="http://schemas.microsoft.com/office/drawing/2014/main" id="{1A1E5BCE-7D35-4094-AC5D-16861709885E}"/>
              </a:ext>
            </a:extLst>
          </p:cNvPr>
          <p:cNvSpPr txBox="1"/>
          <p:nvPr/>
        </p:nvSpPr>
        <p:spPr>
          <a:xfrm>
            <a:off x="1510201" y="5350711"/>
            <a:ext cx="5086350" cy="608885"/>
          </a:xfrm>
          <a:prstGeom prst="rect">
            <a:avLst/>
          </a:prstGeom>
          <a:noFill/>
        </p:spPr>
        <p:txBody>
          <a:bodyPr wrap="square" rtlCol="0">
            <a:spAutoFit/>
          </a:bodyPr>
          <a:lstStyle/>
          <a:p>
            <a:pPr>
              <a:lnSpc>
                <a:spcPts val="2000"/>
              </a:lnSpc>
            </a:pPr>
            <a:r>
              <a:rPr lang="fr-FR" sz="2000" dirty="0">
                <a:solidFill>
                  <a:schemeClr val="bg1"/>
                </a:solidFill>
              </a:rPr>
              <a:t>surcharger vos équipes ni exploser </a:t>
            </a:r>
          </a:p>
          <a:p>
            <a:pPr>
              <a:lnSpc>
                <a:spcPts val="2000"/>
              </a:lnSpc>
            </a:pPr>
            <a:r>
              <a:rPr lang="fr-FR" sz="2000" dirty="0">
                <a:solidFill>
                  <a:schemeClr val="bg1"/>
                </a:solidFill>
              </a:rPr>
              <a:t>votre budget ou votre délai de mise en ligne !</a:t>
            </a:r>
            <a:endParaRPr lang="es-ES" sz="2000" dirty="0">
              <a:solidFill>
                <a:schemeClr val="bg1"/>
              </a:solidFill>
            </a:endParaRPr>
          </a:p>
        </p:txBody>
      </p:sp>
      <p:pic>
        <p:nvPicPr>
          <p:cNvPr id="3" name="Imagen 2" descr="Imagen que contiene computadora&#10;&#10;Descripción generada automáticamente">
            <a:extLst>
              <a:ext uri="{FF2B5EF4-FFF2-40B4-BE49-F238E27FC236}">
                <a16:creationId xmlns:a16="http://schemas.microsoft.com/office/drawing/2014/main" id="{EA357F0D-D011-44A6-BEF1-15A8DA0B6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453" y="0"/>
            <a:ext cx="5793547" cy="6858000"/>
          </a:xfrm>
          <a:prstGeom prst="rect">
            <a:avLst/>
          </a:prstGeom>
        </p:spPr>
      </p:pic>
      <p:cxnSp>
        <p:nvCxnSpPr>
          <p:cNvPr id="4" name="Conector recto 3">
            <a:extLst>
              <a:ext uri="{FF2B5EF4-FFF2-40B4-BE49-F238E27FC236}">
                <a16:creationId xmlns:a16="http://schemas.microsoft.com/office/drawing/2014/main" id="{D87C8BBC-7D81-4F33-9C3F-A4A5087A5EEF}"/>
              </a:ext>
            </a:extLst>
          </p:cNvPr>
          <p:cNvCxnSpPr/>
          <p:nvPr/>
        </p:nvCxnSpPr>
        <p:spPr>
          <a:xfrm flipV="1">
            <a:off x="4812890" y="2418736"/>
            <a:ext cx="0" cy="1751613"/>
          </a:xfrm>
          <a:prstGeom prst="line">
            <a:avLst/>
          </a:prstGeom>
          <a:ln>
            <a:solidFill>
              <a:srgbClr val="00A0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88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50"/>
                            </p:stCondLst>
                            <p:childTnLst>
                              <p:par>
                                <p:cTn id="8" presetID="22" presetClass="entr" presetSubtype="4"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500"/>
                            </p:stCondLst>
                            <p:childTnLst>
                              <p:par>
                                <p:cTn id="12" presetID="22" presetClass="entr" presetSubtype="4" fill="hold" grpId="0" nodeType="after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2250"/>
                            </p:stCondLst>
                            <p:childTnLst>
                              <p:par>
                                <p:cTn id="16" presetID="2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275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2750"/>
                            </p:stCondLst>
                            <p:childTnLst>
                              <p:par>
                                <p:cTn id="23" presetID="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325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28" name="Rectángulo: esquinas redondeadas 27">
            <a:extLst>
              <a:ext uri="{FF2B5EF4-FFF2-40B4-BE49-F238E27FC236}">
                <a16:creationId xmlns:a16="http://schemas.microsoft.com/office/drawing/2014/main" id="{7D75E76A-730C-4908-A023-137ECB9FF0B9}"/>
              </a:ext>
            </a:extLst>
          </p:cNvPr>
          <p:cNvSpPr/>
          <p:nvPr/>
        </p:nvSpPr>
        <p:spPr>
          <a:xfrm>
            <a:off x="500320" y="1683059"/>
            <a:ext cx="10249196" cy="917125"/>
          </a:xfrm>
          <a:prstGeom prst="roundRect">
            <a:avLst>
              <a:gd name="adj" fmla="val 23285"/>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a:extLst>
              <a:ext uri="{FF2B5EF4-FFF2-40B4-BE49-F238E27FC236}">
                <a16:creationId xmlns:a16="http://schemas.microsoft.com/office/drawing/2014/main" id="{14000FCF-2451-4CBB-A3A4-6AE19782384E}"/>
              </a:ext>
            </a:extLst>
          </p:cNvPr>
          <p:cNvSpPr txBox="1"/>
          <p:nvPr/>
        </p:nvSpPr>
        <p:spPr>
          <a:xfrm>
            <a:off x="691072" y="1828575"/>
            <a:ext cx="5525245" cy="675762"/>
          </a:xfrm>
          <a:prstGeom prst="rect">
            <a:avLst/>
          </a:prstGeom>
          <a:noFill/>
        </p:spPr>
        <p:txBody>
          <a:bodyPr wrap="square" rtlCol="0" anchor="t">
            <a:spAutoFit/>
          </a:bodyPr>
          <a:lstStyle/>
          <a:p>
            <a:pPr>
              <a:lnSpc>
                <a:spcPts val="2200"/>
              </a:lnSpc>
            </a:pPr>
            <a:r>
              <a:rPr lang="fr-FR" sz="2800" b="1" dirty="0">
                <a:solidFill>
                  <a:schemeClr val="bg1"/>
                </a:solidFill>
              </a:rPr>
              <a:t>S</a:t>
            </a:r>
            <a:r>
              <a:rPr lang="fr-FR" sz="2650" dirty="0">
                <a:solidFill>
                  <a:schemeClr val="bg1"/>
                </a:solidFill>
                <a:latin typeface="+mj-lt"/>
              </a:rPr>
              <a:t>élection de la terminologie, </a:t>
            </a:r>
          </a:p>
          <a:p>
            <a:pPr>
              <a:lnSpc>
                <a:spcPts val="2200"/>
              </a:lnSpc>
            </a:pPr>
            <a:r>
              <a:rPr lang="fr-FR" sz="2650" dirty="0">
                <a:solidFill>
                  <a:schemeClr val="bg1"/>
                </a:solidFill>
                <a:latin typeface="+mj-lt"/>
              </a:rPr>
              <a:t>des références et contenus</a:t>
            </a:r>
            <a:endParaRPr lang="es-ES" sz="2650" dirty="0">
              <a:solidFill>
                <a:schemeClr val="bg1"/>
              </a:solidFill>
              <a:latin typeface="+mj-lt"/>
            </a:endParaRPr>
          </a:p>
        </p:txBody>
      </p:sp>
      <p:sp>
        <p:nvSpPr>
          <p:cNvPr id="33" name="Elipse 32">
            <a:extLst>
              <a:ext uri="{FF2B5EF4-FFF2-40B4-BE49-F238E27FC236}">
                <a16:creationId xmlns:a16="http://schemas.microsoft.com/office/drawing/2014/main" id="{CCA9CF44-D27C-4C24-92CE-A284817D30DB}"/>
              </a:ext>
            </a:extLst>
          </p:cNvPr>
          <p:cNvSpPr/>
          <p:nvPr/>
        </p:nvSpPr>
        <p:spPr>
          <a:xfrm>
            <a:off x="4994171" y="1404512"/>
            <a:ext cx="2344237" cy="1435395"/>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lipse 33">
            <a:extLst>
              <a:ext uri="{FF2B5EF4-FFF2-40B4-BE49-F238E27FC236}">
                <a16:creationId xmlns:a16="http://schemas.microsoft.com/office/drawing/2014/main" id="{51626320-94A8-4600-8479-41201BC6A89D}"/>
              </a:ext>
            </a:extLst>
          </p:cNvPr>
          <p:cNvSpPr/>
          <p:nvPr/>
        </p:nvSpPr>
        <p:spPr>
          <a:xfrm>
            <a:off x="5959572" y="1055237"/>
            <a:ext cx="447497" cy="290666"/>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Elipse 34">
            <a:extLst>
              <a:ext uri="{FF2B5EF4-FFF2-40B4-BE49-F238E27FC236}">
                <a16:creationId xmlns:a16="http://schemas.microsoft.com/office/drawing/2014/main" id="{AB1EF160-B664-4FC6-945B-1B7CC8152238}"/>
              </a:ext>
            </a:extLst>
          </p:cNvPr>
          <p:cNvSpPr/>
          <p:nvPr/>
        </p:nvSpPr>
        <p:spPr>
          <a:xfrm>
            <a:off x="6407069" y="859821"/>
            <a:ext cx="246616" cy="160186"/>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CuadroTexto 35">
            <a:extLst>
              <a:ext uri="{FF2B5EF4-FFF2-40B4-BE49-F238E27FC236}">
                <a16:creationId xmlns:a16="http://schemas.microsoft.com/office/drawing/2014/main" id="{8C9E15ED-4CC7-4AF2-922D-D5BB11271FCD}"/>
              </a:ext>
            </a:extLst>
          </p:cNvPr>
          <p:cNvSpPr txBox="1"/>
          <p:nvPr/>
        </p:nvSpPr>
        <p:spPr>
          <a:xfrm>
            <a:off x="5084991" y="1663684"/>
            <a:ext cx="2151417" cy="990849"/>
          </a:xfrm>
          <a:prstGeom prst="rect">
            <a:avLst/>
          </a:prstGeom>
          <a:noFill/>
        </p:spPr>
        <p:txBody>
          <a:bodyPr wrap="square" rtlCol="0">
            <a:spAutoFit/>
          </a:bodyPr>
          <a:lstStyle/>
          <a:p>
            <a:pPr algn="ctr">
              <a:lnSpc>
                <a:spcPts val="1400"/>
              </a:lnSpc>
            </a:pPr>
            <a:r>
              <a:rPr lang="fr-FR" sz="1350" i="1" dirty="0">
                <a:solidFill>
                  <a:schemeClr val="tx1">
                    <a:lumMod val="85000"/>
                    <a:lumOff val="15000"/>
                  </a:schemeClr>
                </a:solidFill>
              </a:rPr>
              <a:t>Idée reçue : </a:t>
            </a:r>
          </a:p>
          <a:p>
            <a:pPr algn="ctr">
              <a:lnSpc>
                <a:spcPts val="1400"/>
              </a:lnSpc>
            </a:pPr>
            <a:r>
              <a:rPr lang="fr-FR" sz="1350" b="1" dirty="0">
                <a:solidFill>
                  <a:schemeClr val="tx1">
                    <a:lumMod val="85000"/>
                    <a:lumOff val="15000"/>
                  </a:schemeClr>
                </a:solidFill>
              </a:rPr>
              <a:t>Il me suffit d’envoyer tous les fichiers de mon site aux traducteurs et ils se débrouillent.</a:t>
            </a:r>
          </a:p>
        </p:txBody>
      </p:sp>
      <p:pic>
        <p:nvPicPr>
          <p:cNvPr id="37" name="Imagen 36" descr="Imagen que contiene dibujo, tabla, reloj&#10;&#10;Descripción generada automáticamente">
            <a:extLst>
              <a:ext uri="{FF2B5EF4-FFF2-40B4-BE49-F238E27FC236}">
                <a16:creationId xmlns:a16="http://schemas.microsoft.com/office/drawing/2014/main" id="{97694985-2599-459C-B916-C518A74A0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9" y="2849712"/>
            <a:ext cx="922545" cy="1688587"/>
          </a:xfrm>
          <a:prstGeom prst="rect">
            <a:avLst/>
          </a:prstGeom>
        </p:spPr>
      </p:pic>
      <p:pic>
        <p:nvPicPr>
          <p:cNvPr id="38" name="Imagen 37" descr="Imagen que contiene dibujo, luz, tabla, señal&#10;&#10;Descripción generada automáticamente">
            <a:extLst>
              <a:ext uri="{FF2B5EF4-FFF2-40B4-BE49-F238E27FC236}">
                <a16:creationId xmlns:a16="http://schemas.microsoft.com/office/drawing/2014/main" id="{E8F98781-74E6-480B-9F88-5C58943D0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81" y="4721041"/>
            <a:ext cx="922545" cy="1688587"/>
          </a:xfrm>
          <a:prstGeom prst="rect">
            <a:avLst/>
          </a:prstGeom>
        </p:spPr>
      </p:pic>
      <p:sp>
        <p:nvSpPr>
          <p:cNvPr id="39" name="CuadroTexto 38">
            <a:extLst>
              <a:ext uri="{FF2B5EF4-FFF2-40B4-BE49-F238E27FC236}">
                <a16:creationId xmlns:a16="http://schemas.microsoft.com/office/drawing/2014/main" id="{6B3BD0A3-E9B8-4507-9533-BC76F3EC40E6}"/>
              </a:ext>
            </a:extLst>
          </p:cNvPr>
          <p:cNvSpPr txBox="1"/>
          <p:nvPr/>
        </p:nvSpPr>
        <p:spPr>
          <a:xfrm>
            <a:off x="1548364" y="3162138"/>
            <a:ext cx="5979487" cy="631776"/>
          </a:xfrm>
          <a:prstGeom prst="rect">
            <a:avLst/>
          </a:prstGeom>
          <a:noFill/>
        </p:spPr>
        <p:txBody>
          <a:bodyPr wrap="square" rtlCol="0">
            <a:spAutoFit/>
          </a:bodyPr>
          <a:lstStyle/>
          <a:p>
            <a:pPr>
              <a:lnSpc>
                <a:spcPts val="1400"/>
              </a:lnSpc>
            </a:pPr>
            <a:r>
              <a:rPr lang="fr-FR" sz="1350" b="1" dirty="0">
                <a:solidFill>
                  <a:srgbClr val="CC1F25"/>
                </a:solidFill>
              </a:rPr>
              <a:t>ERREUR : </a:t>
            </a:r>
            <a:r>
              <a:rPr lang="fr-FR" sz="1350" dirty="0">
                <a:solidFill>
                  <a:schemeClr val="tx1">
                    <a:lumMod val="65000"/>
                    <a:lumOff val="35000"/>
                  </a:schemeClr>
                </a:solidFill>
              </a:rPr>
              <a:t>La qualité de la traduction dépend des consignes et ressources que vous </a:t>
            </a:r>
          </a:p>
          <a:p>
            <a:pPr>
              <a:lnSpc>
                <a:spcPts val="1400"/>
              </a:lnSpc>
            </a:pPr>
            <a:r>
              <a:rPr lang="fr-FR" sz="1350" dirty="0">
                <a:solidFill>
                  <a:schemeClr val="tx1">
                    <a:lumMod val="65000"/>
                    <a:lumOff val="35000"/>
                  </a:schemeClr>
                </a:solidFill>
              </a:rPr>
              <a:t>communiquez au traducteur. À défaut, la traduction sera en apparence correcte, </a:t>
            </a:r>
          </a:p>
          <a:p>
            <a:pPr>
              <a:lnSpc>
                <a:spcPts val="1400"/>
              </a:lnSpc>
            </a:pPr>
            <a:r>
              <a:rPr lang="fr-FR" sz="1350" dirty="0">
                <a:solidFill>
                  <a:schemeClr val="tx1">
                    <a:lumMod val="65000"/>
                    <a:lumOff val="35000"/>
                  </a:schemeClr>
                </a:solidFill>
              </a:rPr>
              <a:t>mais </a:t>
            </a:r>
            <a:r>
              <a:rPr lang="fr-FR" sz="1350" b="1" dirty="0">
                <a:solidFill>
                  <a:schemeClr val="tx1">
                    <a:lumMod val="65000"/>
                    <a:lumOff val="35000"/>
                  </a:schemeClr>
                </a:solidFill>
              </a:rPr>
              <a:t>non adaptée à votre secteur, votre marque ou votre public.</a:t>
            </a:r>
            <a:endParaRPr lang="es-ES" sz="1350" b="1" dirty="0">
              <a:solidFill>
                <a:schemeClr val="tx1">
                  <a:lumMod val="65000"/>
                  <a:lumOff val="35000"/>
                </a:schemeClr>
              </a:solidFill>
            </a:endParaRPr>
          </a:p>
        </p:txBody>
      </p:sp>
      <p:sp>
        <p:nvSpPr>
          <p:cNvPr id="40" name="CuadroTexto 39">
            <a:extLst>
              <a:ext uri="{FF2B5EF4-FFF2-40B4-BE49-F238E27FC236}">
                <a16:creationId xmlns:a16="http://schemas.microsoft.com/office/drawing/2014/main" id="{7266B923-57D8-4C4A-A8DA-1B0873EC6862}"/>
              </a:ext>
            </a:extLst>
          </p:cNvPr>
          <p:cNvSpPr txBox="1"/>
          <p:nvPr/>
        </p:nvSpPr>
        <p:spPr>
          <a:xfrm>
            <a:off x="1432895" y="5028541"/>
            <a:ext cx="1428752" cy="272703"/>
          </a:xfrm>
          <a:prstGeom prst="rect">
            <a:avLst/>
          </a:prstGeom>
          <a:noFill/>
        </p:spPr>
        <p:txBody>
          <a:bodyPr wrap="square" rtlCol="0">
            <a:spAutoFit/>
          </a:bodyPr>
          <a:lstStyle/>
          <a:p>
            <a:pPr>
              <a:lnSpc>
                <a:spcPts val="1400"/>
              </a:lnSpc>
            </a:pPr>
            <a:r>
              <a:rPr lang="fr-FR" sz="1350" b="1" dirty="0">
                <a:solidFill>
                  <a:srgbClr val="2AB14A"/>
                </a:solidFill>
              </a:rPr>
              <a:t>BONNE RÉPONSE</a:t>
            </a:r>
            <a:endParaRPr lang="es-ES" sz="1350" b="1" dirty="0">
              <a:solidFill>
                <a:srgbClr val="2AB14A"/>
              </a:solidFill>
            </a:endParaRPr>
          </a:p>
        </p:txBody>
      </p:sp>
      <p:sp>
        <p:nvSpPr>
          <p:cNvPr id="41" name="CuadroTexto 40">
            <a:extLst>
              <a:ext uri="{FF2B5EF4-FFF2-40B4-BE49-F238E27FC236}">
                <a16:creationId xmlns:a16="http://schemas.microsoft.com/office/drawing/2014/main" id="{5BB2FAB0-7B24-4161-A81A-74E09AF66E51}"/>
              </a:ext>
            </a:extLst>
          </p:cNvPr>
          <p:cNvSpPr txBox="1"/>
          <p:nvPr/>
        </p:nvSpPr>
        <p:spPr>
          <a:xfrm>
            <a:off x="1737660" y="5337056"/>
            <a:ext cx="5352166" cy="990849"/>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Répondez à </a:t>
            </a:r>
            <a:r>
              <a:rPr lang="fr-FR" sz="1350" b="1" dirty="0">
                <a:solidFill>
                  <a:schemeClr val="tx1">
                    <a:lumMod val="65000"/>
                    <a:lumOff val="35000"/>
                  </a:schemeClr>
                </a:solidFill>
              </a:rPr>
              <a:t>un questionnaire précis. </a:t>
            </a:r>
          </a:p>
          <a:p>
            <a:pPr>
              <a:lnSpc>
                <a:spcPts val="1400"/>
              </a:lnSpc>
            </a:pPr>
            <a:endParaRPr lang="fr-FR" sz="1350" b="1" dirty="0">
              <a:solidFill>
                <a:schemeClr val="tx1">
                  <a:lumMod val="65000"/>
                  <a:lumOff val="35000"/>
                </a:schemeClr>
              </a:solidFill>
            </a:endParaRPr>
          </a:p>
          <a:p>
            <a:pPr>
              <a:lnSpc>
                <a:spcPts val="1400"/>
              </a:lnSpc>
            </a:pPr>
            <a:r>
              <a:rPr lang="fr-FR" sz="1350" dirty="0">
                <a:solidFill>
                  <a:schemeClr val="tx1">
                    <a:lumMod val="65000"/>
                    <a:lumOff val="35000"/>
                  </a:schemeClr>
                </a:solidFill>
              </a:rPr>
              <a:t>Impliquez </a:t>
            </a:r>
            <a:r>
              <a:rPr lang="fr-FR" sz="1350" b="1" dirty="0">
                <a:solidFill>
                  <a:schemeClr val="tx1">
                    <a:lumMod val="65000"/>
                    <a:lumOff val="35000"/>
                  </a:schemeClr>
                </a:solidFill>
              </a:rPr>
              <a:t>vos ressources natives.  </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Sélectionnez les </a:t>
            </a:r>
            <a:r>
              <a:rPr lang="fr-FR" sz="1350" b="1" dirty="0">
                <a:solidFill>
                  <a:schemeClr val="tx1">
                    <a:lumMod val="65000"/>
                    <a:lumOff val="35000"/>
                  </a:schemeClr>
                </a:solidFill>
              </a:rPr>
              <a:t>contenus à traduire. </a:t>
            </a:r>
            <a:endParaRPr lang="es-ES" sz="1350" b="1" dirty="0">
              <a:solidFill>
                <a:schemeClr val="tx1">
                  <a:lumMod val="65000"/>
                  <a:lumOff val="35000"/>
                </a:schemeClr>
              </a:solidFill>
            </a:endParaRPr>
          </a:p>
        </p:txBody>
      </p:sp>
      <p:pic>
        <p:nvPicPr>
          <p:cNvPr id="42" name="Imagen 41">
            <a:extLst>
              <a:ext uri="{FF2B5EF4-FFF2-40B4-BE49-F238E27FC236}">
                <a16:creationId xmlns:a16="http://schemas.microsoft.com/office/drawing/2014/main" id="{E9E2DD9F-769A-4204-BFBC-4D1808323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337" y="5358745"/>
            <a:ext cx="339284" cy="249999"/>
          </a:xfrm>
          <a:prstGeom prst="rect">
            <a:avLst/>
          </a:prstGeom>
        </p:spPr>
      </p:pic>
      <p:pic>
        <p:nvPicPr>
          <p:cNvPr id="6" name="Imagen 5">
            <a:extLst>
              <a:ext uri="{FF2B5EF4-FFF2-40B4-BE49-F238E27FC236}">
                <a16:creationId xmlns:a16="http://schemas.microsoft.com/office/drawing/2014/main" id="{203983FD-AEE7-4B02-9F4E-44B2622F1C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1687" y="0"/>
            <a:ext cx="4290313" cy="6858000"/>
          </a:xfrm>
          <a:prstGeom prst="rect">
            <a:avLst/>
          </a:prstGeom>
        </p:spPr>
      </p:pic>
      <p:pic>
        <p:nvPicPr>
          <p:cNvPr id="43" name="Imagen 42">
            <a:extLst>
              <a:ext uri="{FF2B5EF4-FFF2-40B4-BE49-F238E27FC236}">
                <a16:creationId xmlns:a16="http://schemas.microsoft.com/office/drawing/2014/main" id="{47FF50C2-1539-4648-84C1-D26B3D1D6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337" y="5709619"/>
            <a:ext cx="339284" cy="249999"/>
          </a:xfrm>
          <a:prstGeom prst="rect">
            <a:avLst/>
          </a:prstGeom>
        </p:spPr>
      </p:pic>
      <p:pic>
        <p:nvPicPr>
          <p:cNvPr id="44" name="Imagen 43">
            <a:extLst>
              <a:ext uri="{FF2B5EF4-FFF2-40B4-BE49-F238E27FC236}">
                <a16:creationId xmlns:a16="http://schemas.microsoft.com/office/drawing/2014/main" id="{8EFAAA63-CD88-4819-AF81-DD5133AC6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337" y="6060494"/>
            <a:ext cx="339284" cy="249999"/>
          </a:xfrm>
          <a:prstGeom prst="rect">
            <a:avLst/>
          </a:prstGeom>
        </p:spPr>
      </p:pic>
    </p:spTree>
    <p:extLst>
      <p:ext uri="{BB962C8B-B14F-4D97-AF65-F5344CB8AC3E}">
        <p14:creationId xmlns:p14="http://schemas.microsoft.com/office/powerpoint/2010/main" val="22011775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0-#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ppt_x"/>
                                          </p:val>
                                        </p:tav>
                                        <p:tav tm="100000">
                                          <p:val>
                                            <p:strVal val="#ppt_x"/>
                                          </p:val>
                                        </p:tav>
                                      </p:tavLst>
                                    </p:anim>
                                    <p:anim calcmode="lin" valueType="num">
                                      <p:cBhvr additive="base">
                                        <p:cTn id="55" dur="500" fill="hold"/>
                                        <p:tgtEl>
                                          <p:spTgt spid="38"/>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ppt_x"/>
                                          </p:val>
                                        </p:tav>
                                        <p:tav tm="100000">
                                          <p:val>
                                            <p:strVal val="#ppt_x"/>
                                          </p:val>
                                        </p:tav>
                                      </p:tavLst>
                                    </p:anim>
                                    <p:anim calcmode="lin" valueType="num">
                                      <p:cBhvr additive="base">
                                        <p:cTn id="70" dur="5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ppt_x"/>
                                          </p:val>
                                        </p:tav>
                                        <p:tav tm="100000">
                                          <p:val>
                                            <p:strVal val="#ppt_x"/>
                                          </p:val>
                                        </p:tav>
                                      </p:tavLst>
                                    </p:anim>
                                    <p:anim calcmode="lin" valueType="num">
                                      <p:cBhvr additive="base">
                                        <p:cTn id="7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animBg="1"/>
      <p:bldP spid="34" grpId="0" animBg="1"/>
      <p:bldP spid="35" grpId="0" animBg="1"/>
      <p:bldP spid="36"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8" name="Rectángulo: esquinas redondeadas 17">
            <a:extLst>
              <a:ext uri="{FF2B5EF4-FFF2-40B4-BE49-F238E27FC236}">
                <a16:creationId xmlns:a16="http://schemas.microsoft.com/office/drawing/2014/main" id="{82BC6BB6-DAF8-4EC5-9322-5E5E255EE644}"/>
              </a:ext>
            </a:extLst>
          </p:cNvPr>
          <p:cNvSpPr/>
          <p:nvPr/>
        </p:nvSpPr>
        <p:spPr>
          <a:xfrm>
            <a:off x="486577" y="1143068"/>
            <a:ext cx="10518121"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CuadroTexto 18">
            <a:extLst>
              <a:ext uri="{FF2B5EF4-FFF2-40B4-BE49-F238E27FC236}">
                <a16:creationId xmlns:a16="http://schemas.microsoft.com/office/drawing/2014/main" id="{00F931F5-70CF-4CA4-92C2-AE36129DB489}"/>
              </a:ext>
            </a:extLst>
          </p:cNvPr>
          <p:cNvSpPr txBox="1"/>
          <p:nvPr/>
        </p:nvSpPr>
        <p:spPr>
          <a:xfrm>
            <a:off x="692249" y="1305398"/>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Voici le questionnaire </a:t>
            </a:r>
            <a:r>
              <a:rPr lang="fr-FR" sz="2650" b="1" dirty="0">
                <a:solidFill>
                  <a:schemeClr val="bg1"/>
                </a:solidFill>
                <a:latin typeface="+mj-lt"/>
              </a:rPr>
              <a:t>MILEGA</a:t>
            </a:r>
            <a:r>
              <a:rPr lang="fr-FR" sz="2650" dirty="0">
                <a:solidFill>
                  <a:schemeClr val="bg1"/>
                </a:solidFill>
                <a:latin typeface="+mj-lt"/>
              </a:rPr>
              <a:t> : </a:t>
            </a:r>
            <a:endParaRPr lang="es-ES" sz="2650" dirty="0">
              <a:solidFill>
                <a:schemeClr val="bg1"/>
              </a:solidFill>
              <a:latin typeface="+mj-lt"/>
            </a:endParaRPr>
          </a:p>
        </p:txBody>
      </p:sp>
      <p:pic>
        <p:nvPicPr>
          <p:cNvPr id="20" name="Imagen 19">
            <a:extLst>
              <a:ext uri="{FF2B5EF4-FFF2-40B4-BE49-F238E27FC236}">
                <a16:creationId xmlns:a16="http://schemas.microsoft.com/office/drawing/2014/main" id="{25757F2D-A54B-4AF5-8092-79040B046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1687" y="0"/>
            <a:ext cx="4290313" cy="6858000"/>
          </a:xfrm>
          <a:prstGeom prst="rect">
            <a:avLst/>
          </a:prstGeom>
        </p:spPr>
      </p:pic>
      <p:pic>
        <p:nvPicPr>
          <p:cNvPr id="3" name="Imagen 2" descr="Captura de pantalla de un celular&#10;&#10;Descripción generada automáticamente">
            <a:extLst>
              <a:ext uri="{FF2B5EF4-FFF2-40B4-BE49-F238E27FC236}">
                <a16:creationId xmlns:a16="http://schemas.microsoft.com/office/drawing/2014/main" id="{EE4F8D30-9DFF-447D-B1BA-EC4AE8FAD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272" y="1818831"/>
            <a:ext cx="7177897" cy="5151397"/>
          </a:xfrm>
          <a:prstGeom prst="rect">
            <a:avLst/>
          </a:prstGeom>
        </p:spPr>
      </p:pic>
    </p:spTree>
    <p:extLst>
      <p:ext uri="{BB962C8B-B14F-4D97-AF65-F5344CB8AC3E}">
        <p14:creationId xmlns:p14="http://schemas.microsoft.com/office/powerpoint/2010/main" val="10717916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14" presetClass="entr" presetSubtype="5"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28" name="Rectángulo: esquinas redondeadas 27">
            <a:extLst>
              <a:ext uri="{FF2B5EF4-FFF2-40B4-BE49-F238E27FC236}">
                <a16:creationId xmlns:a16="http://schemas.microsoft.com/office/drawing/2014/main" id="{7D75E76A-730C-4908-A023-137ECB9FF0B9}"/>
              </a:ext>
            </a:extLst>
          </p:cNvPr>
          <p:cNvSpPr/>
          <p:nvPr/>
        </p:nvSpPr>
        <p:spPr>
          <a:xfrm>
            <a:off x="500320" y="1683059"/>
            <a:ext cx="10249196" cy="917125"/>
          </a:xfrm>
          <a:prstGeom prst="roundRect">
            <a:avLst>
              <a:gd name="adj" fmla="val 23285"/>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a:extLst>
              <a:ext uri="{FF2B5EF4-FFF2-40B4-BE49-F238E27FC236}">
                <a16:creationId xmlns:a16="http://schemas.microsoft.com/office/drawing/2014/main" id="{14000FCF-2451-4CBB-A3A4-6AE19782384E}"/>
              </a:ext>
            </a:extLst>
          </p:cNvPr>
          <p:cNvSpPr txBox="1"/>
          <p:nvPr/>
        </p:nvSpPr>
        <p:spPr>
          <a:xfrm>
            <a:off x="691072" y="1828575"/>
            <a:ext cx="5525245" cy="675762"/>
          </a:xfrm>
          <a:prstGeom prst="rect">
            <a:avLst/>
          </a:prstGeom>
          <a:noFill/>
        </p:spPr>
        <p:txBody>
          <a:bodyPr wrap="square" rtlCol="0" anchor="t">
            <a:spAutoFit/>
          </a:bodyPr>
          <a:lstStyle/>
          <a:p>
            <a:pPr>
              <a:lnSpc>
                <a:spcPts val="2200"/>
              </a:lnSpc>
            </a:pPr>
            <a:r>
              <a:rPr lang="fr-FR" sz="2800" b="1" dirty="0">
                <a:solidFill>
                  <a:schemeClr val="bg1"/>
                </a:solidFill>
              </a:rPr>
              <a:t>S</a:t>
            </a:r>
            <a:r>
              <a:rPr lang="fr-FR" sz="2650" dirty="0">
                <a:solidFill>
                  <a:schemeClr val="bg1"/>
                </a:solidFill>
                <a:latin typeface="+mj-lt"/>
              </a:rPr>
              <a:t>élection du format</a:t>
            </a:r>
          </a:p>
          <a:p>
            <a:pPr>
              <a:lnSpc>
                <a:spcPts val="2200"/>
              </a:lnSpc>
            </a:pPr>
            <a:r>
              <a:rPr lang="fr-FR" sz="2650" dirty="0">
                <a:solidFill>
                  <a:schemeClr val="bg1"/>
                </a:solidFill>
                <a:latin typeface="+mj-lt"/>
              </a:rPr>
              <a:t>et process</a:t>
            </a:r>
            <a:endParaRPr lang="es-ES" sz="2650" dirty="0">
              <a:solidFill>
                <a:schemeClr val="bg1"/>
              </a:solidFill>
              <a:latin typeface="+mj-lt"/>
            </a:endParaRPr>
          </a:p>
        </p:txBody>
      </p:sp>
      <p:sp>
        <p:nvSpPr>
          <p:cNvPr id="33" name="Elipse 32">
            <a:extLst>
              <a:ext uri="{FF2B5EF4-FFF2-40B4-BE49-F238E27FC236}">
                <a16:creationId xmlns:a16="http://schemas.microsoft.com/office/drawing/2014/main" id="{CCA9CF44-D27C-4C24-92CE-A284817D30DB}"/>
              </a:ext>
            </a:extLst>
          </p:cNvPr>
          <p:cNvSpPr/>
          <p:nvPr/>
        </p:nvSpPr>
        <p:spPr>
          <a:xfrm>
            <a:off x="4285734" y="1404512"/>
            <a:ext cx="2344237" cy="1435395"/>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lipse 33">
            <a:extLst>
              <a:ext uri="{FF2B5EF4-FFF2-40B4-BE49-F238E27FC236}">
                <a16:creationId xmlns:a16="http://schemas.microsoft.com/office/drawing/2014/main" id="{51626320-94A8-4600-8479-41201BC6A89D}"/>
              </a:ext>
            </a:extLst>
          </p:cNvPr>
          <p:cNvSpPr/>
          <p:nvPr/>
        </p:nvSpPr>
        <p:spPr>
          <a:xfrm>
            <a:off x="5251135" y="1055237"/>
            <a:ext cx="447497" cy="290666"/>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Elipse 34">
            <a:extLst>
              <a:ext uri="{FF2B5EF4-FFF2-40B4-BE49-F238E27FC236}">
                <a16:creationId xmlns:a16="http://schemas.microsoft.com/office/drawing/2014/main" id="{AB1EF160-B664-4FC6-945B-1B7CC8152238}"/>
              </a:ext>
            </a:extLst>
          </p:cNvPr>
          <p:cNvSpPr/>
          <p:nvPr/>
        </p:nvSpPr>
        <p:spPr>
          <a:xfrm>
            <a:off x="5698632" y="859821"/>
            <a:ext cx="246616" cy="160186"/>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CuadroTexto 35">
            <a:extLst>
              <a:ext uri="{FF2B5EF4-FFF2-40B4-BE49-F238E27FC236}">
                <a16:creationId xmlns:a16="http://schemas.microsoft.com/office/drawing/2014/main" id="{8C9E15ED-4CC7-4AF2-922D-D5BB11271FCD}"/>
              </a:ext>
            </a:extLst>
          </p:cNvPr>
          <p:cNvSpPr txBox="1"/>
          <p:nvPr/>
        </p:nvSpPr>
        <p:spPr>
          <a:xfrm>
            <a:off x="4376554" y="1706213"/>
            <a:ext cx="2151417" cy="811312"/>
          </a:xfrm>
          <a:prstGeom prst="rect">
            <a:avLst/>
          </a:prstGeom>
          <a:noFill/>
        </p:spPr>
        <p:txBody>
          <a:bodyPr wrap="square" rtlCol="0">
            <a:spAutoFit/>
          </a:bodyPr>
          <a:lstStyle/>
          <a:p>
            <a:pPr algn="ctr">
              <a:lnSpc>
                <a:spcPts val="1400"/>
              </a:lnSpc>
            </a:pPr>
            <a:r>
              <a:rPr lang="fr-FR" sz="1350" i="1" dirty="0">
                <a:solidFill>
                  <a:schemeClr val="tx1">
                    <a:lumMod val="85000"/>
                    <a:lumOff val="15000"/>
                  </a:schemeClr>
                </a:solidFill>
              </a:rPr>
              <a:t>Idée reçue : </a:t>
            </a:r>
          </a:p>
          <a:p>
            <a:pPr algn="ctr">
              <a:lnSpc>
                <a:spcPts val="1400"/>
              </a:lnSpc>
            </a:pPr>
            <a:r>
              <a:rPr lang="fr-FR" sz="1350" b="1" dirty="0">
                <a:solidFill>
                  <a:schemeClr val="tx1">
                    <a:lumMod val="85000"/>
                    <a:lumOff val="15000"/>
                  </a:schemeClr>
                </a:solidFill>
              </a:rPr>
              <a:t>Le plus simple, </a:t>
            </a:r>
          </a:p>
          <a:p>
            <a:pPr algn="ctr">
              <a:lnSpc>
                <a:spcPts val="1400"/>
              </a:lnSpc>
            </a:pPr>
            <a:r>
              <a:rPr lang="fr-FR" sz="1350" b="1" dirty="0">
                <a:solidFill>
                  <a:schemeClr val="tx1">
                    <a:lumMod val="85000"/>
                    <a:lumOff val="15000"/>
                  </a:schemeClr>
                </a:solidFill>
              </a:rPr>
              <a:t>c’est de traduire depuis</a:t>
            </a:r>
          </a:p>
          <a:p>
            <a:pPr algn="ctr">
              <a:lnSpc>
                <a:spcPts val="1400"/>
              </a:lnSpc>
            </a:pPr>
            <a:r>
              <a:rPr lang="fr-FR" sz="1350" b="1" dirty="0">
                <a:solidFill>
                  <a:schemeClr val="tx1">
                    <a:lumMod val="85000"/>
                    <a:lumOff val="15000"/>
                  </a:schemeClr>
                </a:solidFill>
              </a:rPr>
              <a:t>mon back office. </a:t>
            </a:r>
          </a:p>
        </p:txBody>
      </p:sp>
      <p:pic>
        <p:nvPicPr>
          <p:cNvPr id="19" name="Imagen 18" descr="Imagen que contiene dibujo, tabla, reloj&#10;&#10;Descripción generada automáticamente">
            <a:extLst>
              <a:ext uri="{FF2B5EF4-FFF2-40B4-BE49-F238E27FC236}">
                <a16:creationId xmlns:a16="http://schemas.microsoft.com/office/drawing/2014/main" id="{4C841339-D81A-48DF-BE4B-F079505F8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9" y="2849712"/>
            <a:ext cx="922545" cy="1688587"/>
          </a:xfrm>
          <a:prstGeom prst="rect">
            <a:avLst/>
          </a:prstGeom>
        </p:spPr>
      </p:pic>
      <p:pic>
        <p:nvPicPr>
          <p:cNvPr id="20" name="Imagen 19" descr="Imagen que contiene dibujo, luz, tabla, señal&#10;&#10;Descripción generada automáticamente">
            <a:extLst>
              <a:ext uri="{FF2B5EF4-FFF2-40B4-BE49-F238E27FC236}">
                <a16:creationId xmlns:a16="http://schemas.microsoft.com/office/drawing/2014/main" id="{5483FBFC-B615-455E-85BE-AD373BA5E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81" y="4721041"/>
            <a:ext cx="922545" cy="1688587"/>
          </a:xfrm>
          <a:prstGeom prst="rect">
            <a:avLst/>
          </a:prstGeom>
        </p:spPr>
      </p:pic>
      <p:sp>
        <p:nvSpPr>
          <p:cNvPr id="21" name="CuadroTexto 20">
            <a:extLst>
              <a:ext uri="{FF2B5EF4-FFF2-40B4-BE49-F238E27FC236}">
                <a16:creationId xmlns:a16="http://schemas.microsoft.com/office/drawing/2014/main" id="{0C2A5C0A-DABE-4012-BF0F-DB6859207B9C}"/>
              </a:ext>
            </a:extLst>
          </p:cNvPr>
          <p:cNvSpPr txBox="1"/>
          <p:nvPr/>
        </p:nvSpPr>
        <p:spPr>
          <a:xfrm>
            <a:off x="1548364" y="3162138"/>
            <a:ext cx="5979487" cy="452240"/>
          </a:xfrm>
          <a:prstGeom prst="rect">
            <a:avLst/>
          </a:prstGeom>
          <a:noFill/>
        </p:spPr>
        <p:txBody>
          <a:bodyPr wrap="square" rtlCol="0">
            <a:spAutoFit/>
          </a:bodyPr>
          <a:lstStyle/>
          <a:p>
            <a:pPr>
              <a:lnSpc>
                <a:spcPts val="1400"/>
              </a:lnSpc>
            </a:pPr>
            <a:r>
              <a:rPr lang="fr-FR" sz="1350" b="1" dirty="0">
                <a:solidFill>
                  <a:srgbClr val="CC1F25"/>
                </a:solidFill>
              </a:rPr>
              <a:t>ERREUR : </a:t>
            </a:r>
            <a:r>
              <a:rPr lang="fr-FR" sz="1350" dirty="0">
                <a:solidFill>
                  <a:schemeClr val="tx1">
                    <a:lumMod val="65000"/>
                    <a:lumOff val="35000"/>
                  </a:schemeClr>
                </a:solidFill>
              </a:rPr>
              <a:t>La traduction à partir d’un back office </a:t>
            </a:r>
            <a:r>
              <a:rPr lang="fr-FR" sz="1350" b="1" dirty="0">
                <a:solidFill>
                  <a:schemeClr val="tx1">
                    <a:lumMod val="65000"/>
                    <a:lumOff val="35000"/>
                  </a:schemeClr>
                </a:solidFill>
              </a:rPr>
              <a:t>est imprécise, longue et beaucoup</a:t>
            </a:r>
          </a:p>
          <a:p>
            <a:pPr>
              <a:lnSpc>
                <a:spcPts val="1400"/>
              </a:lnSpc>
            </a:pPr>
            <a:r>
              <a:rPr lang="fr-FR" sz="1350" b="1" dirty="0">
                <a:solidFill>
                  <a:schemeClr val="tx1">
                    <a:lumMod val="65000"/>
                    <a:lumOff val="35000"/>
                  </a:schemeClr>
                </a:solidFill>
              </a:rPr>
              <a:t>plus chère</a:t>
            </a:r>
            <a:r>
              <a:rPr lang="fr-FR" sz="1350" dirty="0">
                <a:solidFill>
                  <a:schemeClr val="tx1">
                    <a:lumMod val="65000"/>
                    <a:lumOff val="35000"/>
                  </a:schemeClr>
                </a:solidFill>
              </a:rPr>
              <a:t> lorsqu’il y a plusieurs centaines de fiches produits. </a:t>
            </a:r>
            <a:endParaRPr lang="es-ES" sz="1350" b="1" dirty="0">
              <a:solidFill>
                <a:schemeClr val="tx1">
                  <a:lumMod val="65000"/>
                  <a:lumOff val="35000"/>
                </a:schemeClr>
              </a:solidFill>
            </a:endParaRPr>
          </a:p>
        </p:txBody>
      </p:sp>
      <p:sp>
        <p:nvSpPr>
          <p:cNvPr id="22" name="CuadroTexto 21">
            <a:extLst>
              <a:ext uri="{FF2B5EF4-FFF2-40B4-BE49-F238E27FC236}">
                <a16:creationId xmlns:a16="http://schemas.microsoft.com/office/drawing/2014/main" id="{334618DE-E789-4B0F-A6F6-10DDEC5BED30}"/>
              </a:ext>
            </a:extLst>
          </p:cNvPr>
          <p:cNvSpPr txBox="1"/>
          <p:nvPr/>
        </p:nvSpPr>
        <p:spPr>
          <a:xfrm>
            <a:off x="1432895" y="5028541"/>
            <a:ext cx="1428752" cy="272703"/>
          </a:xfrm>
          <a:prstGeom prst="rect">
            <a:avLst/>
          </a:prstGeom>
          <a:noFill/>
        </p:spPr>
        <p:txBody>
          <a:bodyPr wrap="square" rtlCol="0">
            <a:spAutoFit/>
          </a:bodyPr>
          <a:lstStyle/>
          <a:p>
            <a:pPr>
              <a:lnSpc>
                <a:spcPts val="1400"/>
              </a:lnSpc>
            </a:pPr>
            <a:r>
              <a:rPr lang="fr-FR" sz="1350" b="1" dirty="0">
                <a:solidFill>
                  <a:srgbClr val="2AB14A"/>
                </a:solidFill>
              </a:rPr>
              <a:t>BONNE RÉPONSE</a:t>
            </a:r>
            <a:endParaRPr lang="es-ES" sz="1350" b="1" dirty="0">
              <a:solidFill>
                <a:srgbClr val="2AB14A"/>
              </a:solidFill>
            </a:endParaRPr>
          </a:p>
        </p:txBody>
      </p:sp>
      <p:sp>
        <p:nvSpPr>
          <p:cNvPr id="23" name="CuadroTexto 22">
            <a:extLst>
              <a:ext uri="{FF2B5EF4-FFF2-40B4-BE49-F238E27FC236}">
                <a16:creationId xmlns:a16="http://schemas.microsoft.com/office/drawing/2014/main" id="{AE4A1737-76C1-4B6F-8D63-A2AA5894AAE7}"/>
              </a:ext>
            </a:extLst>
          </p:cNvPr>
          <p:cNvSpPr txBox="1"/>
          <p:nvPr/>
        </p:nvSpPr>
        <p:spPr>
          <a:xfrm>
            <a:off x="1737660" y="5337056"/>
            <a:ext cx="5352166" cy="811312"/>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Réalisez un </a:t>
            </a:r>
            <a:r>
              <a:rPr lang="fr-FR" sz="1350" b="1" dirty="0">
                <a:solidFill>
                  <a:schemeClr val="tx1">
                    <a:lumMod val="65000"/>
                    <a:lumOff val="35000"/>
                  </a:schemeClr>
                </a:solidFill>
              </a:rPr>
              <a:t>export des contenus à traduire </a:t>
            </a:r>
            <a:r>
              <a:rPr lang="fr-FR" sz="1350" dirty="0">
                <a:solidFill>
                  <a:schemeClr val="tx1">
                    <a:lumMod val="65000"/>
                    <a:lumOff val="35000"/>
                  </a:schemeClr>
                </a:solidFill>
              </a:rPr>
              <a:t>et importez les traductions. </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Nous pourrons alors appliquer l’arme ultime pour le e-commerce</a:t>
            </a:r>
          </a:p>
          <a:p>
            <a:pPr>
              <a:lnSpc>
                <a:spcPts val="1400"/>
              </a:lnSpc>
            </a:pPr>
            <a:r>
              <a:rPr lang="fr-FR" sz="1350" dirty="0">
                <a:solidFill>
                  <a:schemeClr val="tx1">
                    <a:lumMod val="65000"/>
                    <a:lumOff val="35000"/>
                  </a:schemeClr>
                </a:solidFill>
              </a:rPr>
              <a:t>ou e-tourisme — </a:t>
            </a:r>
            <a:r>
              <a:rPr lang="fr-FR" sz="1350" b="1" dirty="0">
                <a:solidFill>
                  <a:schemeClr val="tx1">
                    <a:lumMod val="65000"/>
                    <a:lumOff val="35000"/>
                  </a:schemeClr>
                </a:solidFill>
              </a:rPr>
              <a:t>les TAO. </a:t>
            </a:r>
            <a:endParaRPr lang="es-ES" sz="1350" b="1" dirty="0">
              <a:solidFill>
                <a:schemeClr val="tx1">
                  <a:lumMod val="65000"/>
                  <a:lumOff val="35000"/>
                </a:schemeClr>
              </a:solidFill>
            </a:endParaRPr>
          </a:p>
        </p:txBody>
      </p:sp>
      <p:pic>
        <p:nvPicPr>
          <p:cNvPr id="24" name="Imagen 23">
            <a:extLst>
              <a:ext uri="{FF2B5EF4-FFF2-40B4-BE49-F238E27FC236}">
                <a16:creationId xmlns:a16="http://schemas.microsoft.com/office/drawing/2014/main" id="{CDF7B75B-0CB7-48FF-9A91-5F4DEC3F1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337" y="5358745"/>
            <a:ext cx="339284" cy="249999"/>
          </a:xfrm>
          <a:prstGeom prst="rect">
            <a:avLst/>
          </a:prstGeom>
        </p:spPr>
      </p:pic>
      <p:pic>
        <p:nvPicPr>
          <p:cNvPr id="25" name="Imagen 24">
            <a:extLst>
              <a:ext uri="{FF2B5EF4-FFF2-40B4-BE49-F238E27FC236}">
                <a16:creationId xmlns:a16="http://schemas.microsoft.com/office/drawing/2014/main" id="{101C7E4F-A037-43D2-BF52-56C3032F6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337" y="5709619"/>
            <a:ext cx="339284" cy="249999"/>
          </a:xfrm>
          <a:prstGeom prst="rect">
            <a:avLst/>
          </a:prstGeom>
        </p:spPr>
      </p:pic>
      <p:pic>
        <p:nvPicPr>
          <p:cNvPr id="5" name="Imagen 4" descr="Imagen que contiene computadora&#10;&#10;Descripción generada automáticamente">
            <a:extLst>
              <a:ext uri="{FF2B5EF4-FFF2-40B4-BE49-F238E27FC236}">
                <a16:creationId xmlns:a16="http://schemas.microsoft.com/office/drawing/2014/main" id="{9772AB49-C012-4392-8FDE-9DAA3CFFA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0393" y="0"/>
            <a:ext cx="4891607" cy="6858000"/>
          </a:xfrm>
          <a:prstGeom prst="rect">
            <a:avLst/>
          </a:prstGeom>
        </p:spPr>
      </p:pic>
    </p:spTree>
    <p:extLst>
      <p:ext uri="{BB962C8B-B14F-4D97-AF65-F5344CB8AC3E}">
        <p14:creationId xmlns:p14="http://schemas.microsoft.com/office/powerpoint/2010/main" val="3576778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2" presetClass="entr" presetSubtype="4"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animBg="1"/>
      <p:bldP spid="34" grpId="0" animBg="1"/>
      <p:bldP spid="35" grpId="0" animBg="1"/>
      <p:bldP spid="36"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606AEF7C-195C-412F-AD23-89E8C018BEE8}"/>
              </a:ext>
            </a:extLst>
          </p:cNvPr>
          <p:cNvSpPr/>
          <p:nvPr/>
        </p:nvSpPr>
        <p:spPr>
          <a:xfrm>
            <a:off x="4080382" y="3459016"/>
            <a:ext cx="3333288" cy="2931151"/>
          </a:xfrm>
          <a:prstGeom prst="roundRect">
            <a:avLst>
              <a:gd name="adj" fmla="val 358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esquinas redondeadas 8">
            <a:extLst>
              <a:ext uri="{FF2B5EF4-FFF2-40B4-BE49-F238E27FC236}">
                <a16:creationId xmlns:a16="http://schemas.microsoft.com/office/drawing/2014/main" id="{80CD4D8A-5C9E-43D2-8EB0-7587A19DB659}"/>
              </a:ext>
            </a:extLst>
          </p:cNvPr>
          <p:cNvSpPr/>
          <p:nvPr/>
        </p:nvSpPr>
        <p:spPr>
          <a:xfrm>
            <a:off x="486577" y="3459016"/>
            <a:ext cx="3333288" cy="2931151"/>
          </a:xfrm>
          <a:prstGeom prst="roundRect">
            <a:avLst>
              <a:gd name="adj" fmla="val 358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8" name="Rectángulo: esquinas redondeadas 17">
            <a:extLst>
              <a:ext uri="{FF2B5EF4-FFF2-40B4-BE49-F238E27FC236}">
                <a16:creationId xmlns:a16="http://schemas.microsoft.com/office/drawing/2014/main" id="{82BC6BB6-DAF8-4EC5-9322-5E5E255EE644}"/>
              </a:ext>
            </a:extLst>
          </p:cNvPr>
          <p:cNvSpPr/>
          <p:nvPr/>
        </p:nvSpPr>
        <p:spPr>
          <a:xfrm>
            <a:off x="486577" y="1143068"/>
            <a:ext cx="10518121"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CuadroTexto 18">
            <a:extLst>
              <a:ext uri="{FF2B5EF4-FFF2-40B4-BE49-F238E27FC236}">
                <a16:creationId xmlns:a16="http://schemas.microsoft.com/office/drawing/2014/main" id="{00F931F5-70CF-4CA4-92C2-AE36129DB489}"/>
              </a:ext>
            </a:extLst>
          </p:cNvPr>
          <p:cNvSpPr txBox="1"/>
          <p:nvPr/>
        </p:nvSpPr>
        <p:spPr>
          <a:xfrm>
            <a:off x="692249" y="1305398"/>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Traducteur pro + TAO = </a:t>
            </a:r>
            <a:r>
              <a:rPr lang="fr-FR" sz="2650" b="1" dirty="0">
                <a:solidFill>
                  <a:schemeClr val="bg1"/>
                </a:solidFill>
                <a:latin typeface="+mj-lt"/>
              </a:rPr>
              <a:t>arme ultime </a:t>
            </a:r>
            <a:endParaRPr lang="es-ES" sz="2650" b="1" dirty="0">
              <a:solidFill>
                <a:schemeClr val="bg1"/>
              </a:solidFill>
              <a:latin typeface="+mj-lt"/>
            </a:endParaRPr>
          </a:p>
        </p:txBody>
      </p:sp>
      <p:pic>
        <p:nvPicPr>
          <p:cNvPr id="6" name="Imagen 5">
            <a:extLst>
              <a:ext uri="{FF2B5EF4-FFF2-40B4-BE49-F238E27FC236}">
                <a16:creationId xmlns:a16="http://schemas.microsoft.com/office/drawing/2014/main" id="{D87783CE-F667-4DA6-828A-F8B50987C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832" y="0"/>
            <a:ext cx="4022168" cy="6858000"/>
          </a:xfrm>
          <a:prstGeom prst="rect">
            <a:avLst/>
          </a:prstGeom>
        </p:spPr>
      </p:pic>
      <p:pic>
        <p:nvPicPr>
          <p:cNvPr id="2" name="Gráfico 1">
            <a:extLst>
              <a:ext uri="{FF2B5EF4-FFF2-40B4-BE49-F238E27FC236}">
                <a16:creationId xmlns:a16="http://schemas.microsoft.com/office/drawing/2014/main" id="{38407038-5DFB-477E-B22B-E21E1DDE5A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6298" y="2198305"/>
            <a:ext cx="2785526" cy="2273481"/>
          </a:xfrm>
          <a:prstGeom prst="rect">
            <a:avLst/>
          </a:prstGeom>
        </p:spPr>
      </p:pic>
      <p:pic>
        <p:nvPicPr>
          <p:cNvPr id="3" name="Gráfico 2">
            <a:extLst>
              <a:ext uri="{FF2B5EF4-FFF2-40B4-BE49-F238E27FC236}">
                <a16:creationId xmlns:a16="http://schemas.microsoft.com/office/drawing/2014/main" id="{D1BECE91-CCE1-4890-B631-BCF4FD4D94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41515" y="2198613"/>
            <a:ext cx="3966546" cy="2330857"/>
          </a:xfrm>
          <a:prstGeom prst="rect">
            <a:avLst/>
          </a:prstGeom>
        </p:spPr>
      </p:pic>
      <p:sp>
        <p:nvSpPr>
          <p:cNvPr id="10" name="CuadroTexto 9">
            <a:extLst>
              <a:ext uri="{FF2B5EF4-FFF2-40B4-BE49-F238E27FC236}">
                <a16:creationId xmlns:a16="http://schemas.microsoft.com/office/drawing/2014/main" id="{1BD0D4C7-B993-4BED-A2D4-E07FBC902BFF}"/>
              </a:ext>
            </a:extLst>
          </p:cNvPr>
          <p:cNvSpPr txBox="1"/>
          <p:nvPr/>
        </p:nvSpPr>
        <p:spPr>
          <a:xfrm>
            <a:off x="571641" y="4664404"/>
            <a:ext cx="3107228" cy="1349921"/>
          </a:xfrm>
          <a:prstGeom prst="rect">
            <a:avLst/>
          </a:prstGeom>
          <a:noFill/>
        </p:spPr>
        <p:txBody>
          <a:bodyPr wrap="square" rtlCol="0">
            <a:spAutoFit/>
          </a:bodyPr>
          <a:lstStyle/>
          <a:p>
            <a:pPr algn="ctr">
              <a:lnSpc>
                <a:spcPts val="1400"/>
              </a:lnSpc>
            </a:pPr>
            <a:r>
              <a:rPr lang="fr-FR" sz="1350" dirty="0">
                <a:solidFill>
                  <a:schemeClr val="tx1">
                    <a:lumMod val="65000"/>
                    <a:lumOff val="35000"/>
                  </a:schemeClr>
                </a:solidFill>
              </a:rPr>
              <a:t>Ce sont les outils qui reposent sur des technologies avancées, utilisés par les professionnels aguerris de la traduction. </a:t>
            </a:r>
          </a:p>
          <a:p>
            <a:pPr algn="ctr">
              <a:lnSpc>
                <a:spcPts val="1400"/>
              </a:lnSpc>
            </a:pPr>
            <a:r>
              <a:rPr lang="fr-FR" sz="1350" dirty="0">
                <a:solidFill>
                  <a:schemeClr val="tx1">
                    <a:lumMod val="65000"/>
                    <a:lumOff val="35000"/>
                  </a:schemeClr>
                </a:solidFill>
              </a:rPr>
              <a:t>On les appelle aussi mémoires de traduction. La plupart des agences de traduction et traducteurs professionnels en sont équipés.. </a:t>
            </a:r>
            <a:endParaRPr lang="es-ES" sz="1350" b="1" dirty="0">
              <a:solidFill>
                <a:schemeClr val="tx1">
                  <a:lumMod val="65000"/>
                  <a:lumOff val="35000"/>
                </a:schemeClr>
              </a:solidFill>
            </a:endParaRPr>
          </a:p>
        </p:txBody>
      </p:sp>
      <p:sp>
        <p:nvSpPr>
          <p:cNvPr id="15" name="CuadroTexto 14">
            <a:extLst>
              <a:ext uri="{FF2B5EF4-FFF2-40B4-BE49-F238E27FC236}">
                <a16:creationId xmlns:a16="http://schemas.microsoft.com/office/drawing/2014/main" id="{A0F78AC8-2976-4D9F-8FB2-D8ADC9654613}"/>
              </a:ext>
            </a:extLst>
          </p:cNvPr>
          <p:cNvSpPr txBox="1"/>
          <p:nvPr/>
        </p:nvSpPr>
        <p:spPr>
          <a:xfrm>
            <a:off x="4197343" y="4664404"/>
            <a:ext cx="3107228" cy="1170385"/>
          </a:xfrm>
          <a:prstGeom prst="rect">
            <a:avLst/>
          </a:prstGeom>
          <a:noFill/>
        </p:spPr>
        <p:txBody>
          <a:bodyPr wrap="square" rtlCol="0">
            <a:spAutoFit/>
          </a:bodyPr>
          <a:lstStyle/>
          <a:p>
            <a:pPr algn="ctr">
              <a:lnSpc>
                <a:spcPts val="1400"/>
              </a:lnSpc>
            </a:pPr>
            <a:r>
              <a:rPr lang="fr-FR" sz="1350" dirty="0">
                <a:solidFill>
                  <a:schemeClr val="tx1">
                    <a:lumMod val="65000"/>
                    <a:lumOff val="35000"/>
                  </a:schemeClr>
                </a:solidFill>
              </a:rPr>
              <a:t>Les outils TAO sont particulièrement adaptés aux gros volumes, aux descriptifs et aux textes qui demandent un traitement rapide et qualitatif. Ils sont indispensables pour les contenus</a:t>
            </a:r>
            <a:br>
              <a:rPr lang="fr-FR" sz="1350" dirty="0">
                <a:solidFill>
                  <a:schemeClr val="tx1">
                    <a:lumMod val="65000"/>
                    <a:lumOff val="35000"/>
                  </a:schemeClr>
                </a:solidFill>
              </a:rPr>
            </a:br>
            <a:r>
              <a:rPr lang="fr-FR" sz="1350" dirty="0">
                <a:solidFill>
                  <a:schemeClr val="tx1">
                    <a:lumMod val="65000"/>
                    <a:lumOff val="35000"/>
                  </a:schemeClr>
                </a:solidFill>
              </a:rPr>
              <a:t>e-commerce et e-tourisme !</a:t>
            </a:r>
            <a:endParaRPr lang="es-ES" sz="1350" b="1" dirty="0">
              <a:solidFill>
                <a:schemeClr val="tx1">
                  <a:lumMod val="65000"/>
                  <a:lumOff val="35000"/>
                </a:schemeClr>
              </a:solidFill>
            </a:endParaRPr>
          </a:p>
        </p:txBody>
      </p:sp>
    </p:spTree>
    <p:extLst>
      <p:ext uri="{BB962C8B-B14F-4D97-AF65-F5344CB8AC3E}">
        <p14:creationId xmlns:p14="http://schemas.microsoft.com/office/powerpoint/2010/main" val="14113408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21"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8" grpId="0" animBg="1"/>
      <p:bldP spid="19" grpId="0"/>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7E4867A3-CE84-4E66-B4E0-F9BFF7F781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29" y="3853350"/>
            <a:ext cx="5582182" cy="4508205"/>
          </a:xfrm>
          <a:prstGeom prst="rect">
            <a:avLst/>
          </a:prstGeom>
        </p:spPr>
      </p:pic>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8" name="Rectángulo: esquinas redondeadas 17">
            <a:extLst>
              <a:ext uri="{FF2B5EF4-FFF2-40B4-BE49-F238E27FC236}">
                <a16:creationId xmlns:a16="http://schemas.microsoft.com/office/drawing/2014/main" id="{82BC6BB6-DAF8-4EC5-9322-5E5E255EE644}"/>
              </a:ext>
            </a:extLst>
          </p:cNvPr>
          <p:cNvSpPr/>
          <p:nvPr/>
        </p:nvSpPr>
        <p:spPr>
          <a:xfrm>
            <a:off x="486577" y="1143068"/>
            <a:ext cx="10518121"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CuadroTexto 18">
            <a:extLst>
              <a:ext uri="{FF2B5EF4-FFF2-40B4-BE49-F238E27FC236}">
                <a16:creationId xmlns:a16="http://schemas.microsoft.com/office/drawing/2014/main" id="{00F931F5-70CF-4CA4-92C2-AE36129DB489}"/>
              </a:ext>
            </a:extLst>
          </p:cNvPr>
          <p:cNvSpPr txBox="1"/>
          <p:nvPr/>
        </p:nvSpPr>
        <p:spPr>
          <a:xfrm>
            <a:off x="692249" y="1305398"/>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Traducteur pro + TAO = </a:t>
            </a:r>
            <a:r>
              <a:rPr lang="fr-FR" sz="2650" b="1" dirty="0">
                <a:solidFill>
                  <a:schemeClr val="bg1"/>
                </a:solidFill>
                <a:latin typeface="+mj-lt"/>
              </a:rPr>
              <a:t>arme ultime </a:t>
            </a:r>
            <a:endParaRPr lang="es-ES" sz="2650" b="1" dirty="0">
              <a:solidFill>
                <a:schemeClr val="bg1"/>
              </a:solidFill>
              <a:latin typeface="+mj-lt"/>
            </a:endParaRPr>
          </a:p>
        </p:txBody>
      </p:sp>
      <p:pic>
        <p:nvPicPr>
          <p:cNvPr id="6" name="Imagen 5">
            <a:extLst>
              <a:ext uri="{FF2B5EF4-FFF2-40B4-BE49-F238E27FC236}">
                <a16:creationId xmlns:a16="http://schemas.microsoft.com/office/drawing/2014/main" id="{D87783CE-F667-4DA6-828A-F8B50987C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9832" y="0"/>
            <a:ext cx="4022168" cy="6858000"/>
          </a:xfrm>
          <a:prstGeom prst="rect">
            <a:avLst/>
          </a:prstGeom>
        </p:spPr>
      </p:pic>
      <p:pic>
        <p:nvPicPr>
          <p:cNvPr id="9" name="Gráfico 8">
            <a:extLst>
              <a:ext uri="{FF2B5EF4-FFF2-40B4-BE49-F238E27FC236}">
                <a16:creationId xmlns:a16="http://schemas.microsoft.com/office/drawing/2014/main" id="{4E26BA34-1153-4E5A-A5FF-7FB7F016C7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358" y="5150299"/>
            <a:ext cx="5753304" cy="1436082"/>
          </a:xfrm>
          <a:prstGeom prst="rect">
            <a:avLst/>
          </a:prstGeom>
        </p:spPr>
      </p:pic>
      <p:sp>
        <p:nvSpPr>
          <p:cNvPr id="13" name="CuadroTexto 12">
            <a:extLst>
              <a:ext uri="{FF2B5EF4-FFF2-40B4-BE49-F238E27FC236}">
                <a16:creationId xmlns:a16="http://schemas.microsoft.com/office/drawing/2014/main" id="{9B880A49-248B-4F49-A5C1-9AA807D4BBB8}"/>
              </a:ext>
            </a:extLst>
          </p:cNvPr>
          <p:cNvSpPr txBox="1"/>
          <p:nvPr/>
        </p:nvSpPr>
        <p:spPr>
          <a:xfrm>
            <a:off x="668761" y="1938617"/>
            <a:ext cx="5979487" cy="272703"/>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Comment les outils TAO peuvent-ils vous aider ? </a:t>
            </a:r>
            <a:endParaRPr lang="es-ES" sz="1350" b="1" dirty="0">
              <a:solidFill>
                <a:schemeClr val="tx1">
                  <a:lumMod val="65000"/>
                  <a:lumOff val="35000"/>
                </a:schemeClr>
              </a:solidFill>
            </a:endParaRPr>
          </a:p>
        </p:txBody>
      </p:sp>
      <p:pic>
        <p:nvPicPr>
          <p:cNvPr id="15" name="Gráfico 14">
            <a:extLst>
              <a:ext uri="{FF2B5EF4-FFF2-40B4-BE49-F238E27FC236}">
                <a16:creationId xmlns:a16="http://schemas.microsoft.com/office/drawing/2014/main" id="{FFFE32C2-C736-447D-BE1B-8FC136D458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73751" y="3821451"/>
            <a:ext cx="5071165" cy="1364278"/>
          </a:xfrm>
          <a:prstGeom prst="rect">
            <a:avLst/>
          </a:prstGeom>
        </p:spPr>
      </p:pic>
      <p:pic>
        <p:nvPicPr>
          <p:cNvPr id="16" name="Gráfico 15">
            <a:extLst>
              <a:ext uri="{FF2B5EF4-FFF2-40B4-BE49-F238E27FC236}">
                <a16:creationId xmlns:a16="http://schemas.microsoft.com/office/drawing/2014/main" id="{412E6B2B-3C73-4521-9227-7FA8FB8ECC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85906" y="2364511"/>
            <a:ext cx="6175153" cy="1543788"/>
          </a:xfrm>
          <a:prstGeom prst="rect">
            <a:avLst/>
          </a:prstGeom>
        </p:spPr>
      </p:pic>
    </p:spTree>
    <p:extLst>
      <p:ext uri="{BB962C8B-B14F-4D97-AF65-F5344CB8AC3E}">
        <p14:creationId xmlns:p14="http://schemas.microsoft.com/office/powerpoint/2010/main" val="552937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7E4867A3-CE84-4E66-B4E0-F9BFF7F781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29" y="3853350"/>
            <a:ext cx="5582182" cy="4508205"/>
          </a:xfrm>
          <a:prstGeom prst="rect">
            <a:avLst/>
          </a:prstGeom>
        </p:spPr>
      </p:pic>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8" name="Rectángulo: esquinas redondeadas 17">
            <a:extLst>
              <a:ext uri="{FF2B5EF4-FFF2-40B4-BE49-F238E27FC236}">
                <a16:creationId xmlns:a16="http://schemas.microsoft.com/office/drawing/2014/main" id="{82BC6BB6-DAF8-4EC5-9322-5E5E255EE644}"/>
              </a:ext>
            </a:extLst>
          </p:cNvPr>
          <p:cNvSpPr/>
          <p:nvPr/>
        </p:nvSpPr>
        <p:spPr>
          <a:xfrm>
            <a:off x="486577" y="1143068"/>
            <a:ext cx="10518121"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CuadroTexto 18">
            <a:extLst>
              <a:ext uri="{FF2B5EF4-FFF2-40B4-BE49-F238E27FC236}">
                <a16:creationId xmlns:a16="http://schemas.microsoft.com/office/drawing/2014/main" id="{00F931F5-70CF-4CA4-92C2-AE36129DB489}"/>
              </a:ext>
            </a:extLst>
          </p:cNvPr>
          <p:cNvSpPr txBox="1"/>
          <p:nvPr/>
        </p:nvSpPr>
        <p:spPr>
          <a:xfrm>
            <a:off x="692249" y="1305398"/>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Traducteur pro + TAO = </a:t>
            </a:r>
            <a:r>
              <a:rPr lang="fr-FR" sz="2650" b="1" dirty="0">
                <a:solidFill>
                  <a:schemeClr val="bg1"/>
                </a:solidFill>
                <a:latin typeface="+mj-lt"/>
              </a:rPr>
              <a:t>arme ultime </a:t>
            </a:r>
            <a:endParaRPr lang="es-ES" sz="2650" b="1" dirty="0">
              <a:solidFill>
                <a:schemeClr val="bg1"/>
              </a:solidFill>
              <a:latin typeface="+mj-lt"/>
            </a:endParaRPr>
          </a:p>
        </p:txBody>
      </p:sp>
      <p:pic>
        <p:nvPicPr>
          <p:cNvPr id="6" name="Imagen 5">
            <a:extLst>
              <a:ext uri="{FF2B5EF4-FFF2-40B4-BE49-F238E27FC236}">
                <a16:creationId xmlns:a16="http://schemas.microsoft.com/office/drawing/2014/main" id="{D87783CE-F667-4DA6-828A-F8B50987C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9832" y="0"/>
            <a:ext cx="4022168" cy="6858000"/>
          </a:xfrm>
          <a:prstGeom prst="rect">
            <a:avLst/>
          </a:prstGeom>
        </p:spPr>
      </p:pic>
      <p:sp>
        <p:nvSpPr>
          <p:cNvPr id="13" name="CuadroTexto 12">
            <a:extLst>
              <a:ext uri="{FF2B5EF4-FFF2-40B4-BE49-F238E27FC236}">
                <a16:creationId xmlns:a16="http://schemas.microsoft.com/office/drawing/2014/main" id="{9B880A49-248B-4F49-A5C1-9AA807D4BBB8}"/>
              </a:ext>
            </a:extLst>
          </p:cNvPr>
          <p:cNvSpPr txBox="1"/>
          <p:nvPr/>
        </p:nvSpPr>
        <p:spPr>
          <a:xfrm>
            <a:off x="668761" y="1938617"/>
            <a:ext cx="5979487" cy="272703"/>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Comment les outils TAO peuvent-ils vous aider ? </a:t>
            </a:r>
            <a:endParaRPr lang="es-ES" sz="1350" b="1" dirty="0">
              <a:solidFill>
                <a:schemeClr val="tx1">
                  <a:lumMod val="65000"/>
                  <a:lumOff val="35000"/>
                </a:schemeClr>
              </a:solidFill>
            </a:endParaRPr>
          </a:p>
        </p:txBody>
      </p:sp>
      <p:pic>
        <p:nvPicPr>
          <p:cNvPr id="5" name="Gráfico 4">
            <a:extLst>
              <a:ext uri="{FF2B5EF4-FFF2-40B4-BE49-F238E27FC236}">
                <a16:creationId xmlns:a16="http://schemas.microsoft.com/office/drawing/2014/main" id="{FA3DF5DB-FCAA-4209-BF0A-5AE5881A6E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9999" y="2409012"/>
            <a:ext cx="6197009" cy="1423150"/>
          </a:xfrm>
          <a:prstGeom prst="rect">
            <a:avLst/>
          </a:prstGeom>
        </p:spPr>
      </p:pic>
      <p:pic>
        <p:nvPicPr>
          <p:cNvPr id="7" name="Gráfico 6">
            <a:extLst>
              <a:ext uri="{FF2B5EF4-FFF2-40B4-BE49-F238E27FC236}">
                <a16:creationId xmlns:a16="http://schemas.microsoft.com/office/drawing/2014/main" id="{D4055CB1-60E0-4FED-B1BD-47A49E01B9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78871" y="5299253"/>
            <a:ext cx="5570574" cy="1375450"/>
          </a:xfrm>
          <a:prstGeom prst="rect">
            <a:avLst/>
          </a:prstGeom>
        </p:spPr>
      </p:pic>
      <p:pic>
        <p:nvPicPr>
          <p:cNvPr id="17" name="Gráfico 16">
            <a:extLst>
              <a:ext uri="{FF2B5EF4-FFF2-40B4-BE49-F238E27FC236}">
                <a16:creationId xmlns:a16="http://schemas.microsoft.com/office/drawing/2014/main" id="{2CA3714B-67AF-4072-B99F-8A1527A5B2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35590" y="3550563"/>
            <a:ext cx="4456475" cy="1893164"/>
          </a:xfrm>
          <a:prstGeom prst="rect">
            <a:avLst/>
          </a:prstGeom>
        </p:spPr>
      </p:pic>
    </p:spTree>
    <p:extLst>
      <p:ext uri="{BB962C8B-B14F-4D97-AF65-F5344CB8AC3E}">
        <p14:creationId xmlns:p14="http://schemas.microsoft.com/office/powerpoint/2010/main" val="41141543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5" name="Rectángulo: esquinas redondeadas 14">
            <a:extLst>
              <a:ext uri="{FF2B5EF4-FFF2-40B4-BE49-F238E27FC236}">
                <a16:creationId xmlns:a16="http://schemas.microsoft.com/office/drawing/2014/main" id="{55B09FA1-4D41-49C8-864E-6DA11A845126}"/>
              </a:ext>
            </a:extLst>
          </p:cNvPr>
          <p:cNvSpPr/>
          <p:nvPr/>
        </p:nvSpPr>
        <p:spPr>
          <a:xfrm>
            <a:off x="486577" y="1664061"/>
            <a:ext cx="10518121"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CuadroTexto 15">
            <a:extLst>
              <a:ext uri="{FF2B5EF4-FFF2-40B4-BE49-F238E27FC236}">
                <a16:creationId xmlns:a16="http://schemas.microsoft.com/office/drawing/2014/main" id="{F192E47E-D977-498B-97D9-4B156B74A4AB}"/>
              </a:ext>
            </a:extLst>
          </p:cNvPr>
          <p:cNvSpPr txBox="1"/>
          <p:nvPr/>
        </p:nvSpPr>
        <p:spPr>
          <a:xfrm>
            <a:off x="692249" y="1826391"/>
            <a:ext cx="5525245" cy="412292"/>
          </a:xfrm>
          <a:prstGeom prst="rect">
            <a:avLst/>
          </a:prstGeom>
          <a:noFill/>
        </p:spPr>
        <p:txBody>
          <a:bodyPr wrap="square" rtlCol="0" anchor="t">
            <a:spAutoFit/>
          </a:bodyPr>
          <a:lstStyle/>
          <a:p>
            <a:pPr>
              <a:lnSpc>
                <a:spcPts val="2200"/>
              </a:lnSpc>
            </a:pPr>
            <a:r>
              <a:rPr lang="fr-FR" sz="3200" b="1" dirty="0">
                <a:solidFill>
                  <a:schemeClr val="bg1"/>
                </a:solidFill>
              </a:rPr>
              <a:t>S</a:t>
            </a:r>
            <a:r>
              <a:rPr lang="fr-FR" sz="2650" dirty="0">
                <a:solidFill>
                  <a:schemeClr val="bg1"/>
                </a:solidFill>
                <a:latin typeface="+mj-lt"/>
              </a:rPr>
              <a:t>EO</a:t>
            </a:r>
            <a:endParaRPr lang="es-ES" sz="2650" dirty="0">
              <a:solidFill>
                <a:schemeClr val="bg1"/>
              </a:solidFill>
              <a:latin typeface="+mj-lt"/>
            </a:endParaRPr>
          </a:p>
        </p:txBody>
      </p:sp>
      <p:sp>
        <p:nvSpPr>
          <p:cNvPr id="3" name="Elipse 2">
            <a:extLst>
              <a:ext uri="{FF2B5EF4-FFF2-40B4-BE49-F238E27FC236}">
                <a16:creationId xmlns:a16="http://schemas.microsoft.com/office/drawing/2014/main" id="{B6087088-ED98-4013-AA1F-E551DB1F7978}"/>
              </a:ext>
            </a:extLst>
          </p:cNvPr>
          <p:cNvSpPr/>
          <p:nvPr/>
        </p:nvSpPr>
        <p:spPr>
          <a:xfrm>
            <a:off x="4306148" y="1416117"/>
            <a:ext cx="2344237" cy="1435395"/>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537283DE-8775-44B8-8535-225BA1E074D4}"/>
              </a:ext>
            </a:extLst>
          </p:cNvPr>
          <p:cNvSpPr/>
          <p:nvPr/>
        </p:nvSpPr>
        <p:spPr>
          <a:xfrm>
            <a:off x="5271549" y="1066842"/>
            <a:ext cx="447497" cy="290666"/>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61F40346-6D36-4467-9E9F-E3AEAAC92309}"/>
              </a:ext>
            </a:extLst>
          </p:cNvPr>
          <p:cNvSpPr/>
          <p:nvPr/>
        </p:nvSpPr>
        <p:spPr>
          <a:xfrm>
            <a:off x="5719046" y="871426"/>
            <a:ext cx="246616" cy="160186"/>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a:extLst>
              <a:ext uri="{FF2B5EF4-FFF2-40B4-BE49-F238E27FC236}">
                <a16:creationId xmlns:a16="http://schemas.microsoft.com/office/drawing/2014/main" id="{D105EE10-9B91-46AA-8836-A3F70CC8E289}"/>
              </a:ext>
            </a:extLst>
          </p:cNvPr>
          <p:cNvSpPr txBox="1"/>
          <p:nvPr/>
        </p:nvSpPr>
        <p:spPr>
          <a:xfrm>
            <a:off x="4396968" y="1675289"/>
            <a:ext cx="2151417" cy="811312"/>
          </a:xfrm>
          <a:prstGeom prst="rect">
            <a:avLst/>
          </a:prstGeom>
          <a:noFill/>
        </p:spPr>
        <p:txBody>
          <a:bodyPr wrap="square" rtlCol="0">
            <a:spAutoFit/>
          </a:bodyPr>
          <a:lstStyle/>
          <a:p>
            <a:pPr algn="ctr">
              <a:lnSpc>
                <a:spcPts val="1400"/>
              </a:lnSpc>
            </a:pPr>
            <a:r>
              <a:rPr lang="fr-FR" sz="1350" i="1" dirty="0">
                <a:solidFill>
                  <a:schemeClr val="tx1">
                    <a:lumMod val="85000"/>
                    <a:lumOff val="15000"/>
                  </a:schemeClr>
                </a:solidFill>
              </a:rPr>
              <a:t>Idée reçue : </a:t>
            </a:r>
          </a:p>
          <a:p>
            <a:pPr algn="ctr">
              <a:lnSpc>
                <a:spcPts val="1400"/>
              </a:lnSpc>
            </a:pPr>
            <a:r>
              <a:rPr lang="fr-FR" sz="1350" b="1" dirty="0">
                <a:solidFill>
                  <a:schemeClr val="tx1">
                    <a:lumMod val="85000"/>
                    <a:lumOff val="15000"/>
                  </a:schemeClr>
                </a:solidFill>
              </a:rPr>
              <a:t>Localisons d’abord </a:t>
            </a:r>
          </a:p>
          <a:p>
            <a:pPr algn="ctr">
              <a:lnSpc>
                <a:spcPts val="1400"/>
              </a:lnSpc>
            </a:pPr>
            <a:r>
              <a:rPr lang="fr-FR" sz="1350" b="1" dirty="0">
                <a:solidFill>
                  <a:schemeClr val="tx1">
                    <a:lumMod val="85000"/>
                    <a:lumOff val="15000"/>
                  </a:schemeClr>
                </a:solidFill>
              </a:rPr>
              <a:t>le site, travaillons le </a:t>
            </a:r>
          </a:p>
          <a:p>
            <a:pPr algn="ctr">
              <a:lnSpc>
                <a:spcPts val="1400"/>
              </a:lnSpc>
            </a:pPr>
            <a:r>
              <a:rPr lang="fr-FR" sz="1350" b="1" dirty="0">
                <a:solidFill>
                  <a:schemeClr val="tx1">
                    <a:lumMod val="85000"/>
                    <a:lumOff val="15000"/>
                  </a:schemeClr>
                </a:solidFill>
              </a:rPr>
              <a:t>référencement après. </a:t>
            </a:r>
          </a:p>
        </p:txBody>
      </p:sp>
      <p:pic>
        <p:nvPicPr>
          <p:cNvPr id="7" name="Imagen 6" descr="Imagen que contiene dibujo, tabla, reloj&#10;&#10;Descripción generada automáticamente">
            <a:extLst>
              <a:ext uri="{FF2B5EF4-FFF2-40B4-BE49-F238E27FC236}">
                <a16:creationId xmlns:a16="http://schemas.microsoft.com/office/drawing/2014/main" id="{F42A3768-7D90-418A-81FE-7AFE24CEE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9" y="2679590"/>
            <a:ext cx="922545" cy="1688587"/>
          </a:xfrm>
          <a:prstGeom prst="rect">
            <a:avLst/>
          </a:prstGeom>
        </p:spPr>
      </p:pic>
      <p:pic>
        <p:nvPicPr>
          <p:cNvPr id="9" name="Imagen 8" descr="Imagen que contiene dibujo, luz, tabla, señal&#10;&#10;Descripción generada automáticamente">
            <a:extLst>
              <a:ext uri="{FF2B5EF4-FFF2-40B4-BE49-F238E27FC236}">
                <a16:creationId xmlns:a16="http://schemas.microsoft.com/office/drawing/2014/main" id="{FC763F5A-2C50-4FF0-886F-65E9E9054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81" y="4550919"/>
            <a:ext cx="922545" cy="1688587"/>
          </a:xfrm>
          <a:prstGeom prst="rect">
            <a:avLst/>
          </a:prstGeom>
        </p:spPr>
      </p:pic>
      <p:sp>
        <p:nvSpPr>
          <p:cNvPr id="23" name="CuadroTexto 22">
            <a:extLst>
              <a:ext uri="{FF2B5EF4-FFF2-40B4-BE49-F238E27FC236}">
                <a16:creationId xmlns:a16="http://schemas.microsoft.com/office/drawing/2014/main" id="{323FE8C1-75EE-444D-9E16-6797B6FC8A61}"/>
              </a:ext>
            </a:extLst>
          </p:cNvPr>
          <p:cNvSpPr txBox="1"/>
          <p:nvPr/>
        </p:nvSpPr>
        <p:spPr>
          <a:xfrm>
            <a:off x="1548364" y="2992016"/>
            <a:ext cx="6626645" cy="631776"/>
          </a:xfrm>
          <a:prstGeom prst="rect">
            <a:avLst/>
          </a:prstGeom>
          <a:noFill/>
        </p:spPr>
        <p:txBody>
          <a:bodyPr wrap="square" rtlCol="0">
            <a:spAutoFit/>
          </a:bodyPr>
          <a:lstStyle/>
          <a:p>
            <a:pPr>
              <a:lnSpc>
                <a:spcPts val="1400"/>
              </a:lnSpc>
            </a:pPr>
            <a:r>
              <a:rPr lang="fr-FR" sz="1350" b="1" dirty="0">
                <a:solidFill>
                  <a:srgbClr val="CC1F25"/>
                </a:solidFill>
              </a:rPr>
              <a:t>ERREUR : </a:t>
            </a:r>
            <a:br>
              <a:rPr lang="fr-FR" sz="1350" b="1" dirty="0">
                <a:solidFill>
                  <a:srgbClr val="CC1F25"/>
                </a:solidFill>
              </a:rPr>
            </a:br>
            <a:r>
              <a:rPr lang="fr-FR" sz="1350" dirty="0">
                <a:solidFill>
                  <a:schemeClr val="tx1">
                    <a:lumMod val="65000"/>
                    <a:lumOff val="35000"/>
                  </a:schemeClr>
                </a:solidFill>
              </a:rPr>
              <a:t>Ne pas travailler le référencement naturel en amont, c’est prendre le risque</a:t>
            </a:r>
          </a:p>
          <a:p>
            <a:pPr>
              <a:lnSpc>
                <a:spcPts val="1400"/>
              </a:lnSpc>
            </a:pPr>
            <a:r>
              <a:rPr lang="fr-FR" sz="1350" dirty="0">
                <a:solidFill>
                  <a:schemeClr val="tx1">
                    <a:lumMod val="65000"/>
                    <a:lumOff val="35000"/>
                  </a:schemeClr>
                </a:solidFill>
              </a:rPr>
              <a:t>d’un trafic inexistant. </a:t>
            </a:r>
            <a:endParaRPr lang="es-ES" sz="1350" b="1" dirty="0">
              <a:solidFill>
                <a:schemeClr val="tx1">
                  <a:lumMod val="65000"/>
                  <a:lumOff val="35000"/>
                </a:schemeClr>
              </a:solidFill>
            </a:endParaRPr>
          </a:p>
        </p:txBody>
      </p:sp>
      <p:sp>
        <p:nvSpPr>
          <p:cNvPr id="24" name="CuadroTexto 23">
            <a:extLst>
              <a:ext uri="{FF2B5EF4-FFF2-40B4-BE49-F238E27FC236}">
                <a16:creationId xmlns:a16="http://schemas.microsoft.com/office/drawing/2014/main" id="{4B01237B-BE22-4A69-9ACB-E5E4E1433137}"/>
              </a:ext>
            </a:extLst>
          </p:cNvPr>
          <p:cNvSpPr txBox="1"/>
          <p:nvPr/>
        </p:nvSpPr>
        <p:spPr>
          <a:xfrm>
            <a:off x="1432895" y="4858419"/>
            <a:ext cx="1428752" cy="272703"/>
          </a:xfrm>
          <a:prstGeom prst="rect">
            <a:avLst/>
          </a:prstGeom>
          <a:noFill/>
        </p:spPr>
        <p:txBody>
          <a:bodyPr wrap="square" rtlCol="0">
            <a:spAutoFit/>
          </a:bodyPr>
          <a:lstStyle/>
          <a:p>
            <a:pPr>
              <a:lnSpc>
                <a:spcPts val="1400"/>
              </a:lnSpc>
            </a:pPr>
            <a:r>
              <a:rPr lang="fr-FR" sz="1350" b="1" dirty="0">
                <a:solidFill>
                  <a:srgbClr val="2AB14A"/>
                </a:solidFill>
              </a:rPr>
              <a:t>BONNE RÉPONSE</a:t>
            </a:r>
            <a:endParaRPr lang="es-ES" sz="1350" b="1" dirty="0">
              <a:solidFill>
                <a:srgbClr val="2AB14A"/>
              </a:solidFill>
            </a:endParaRPr>
          </a:p>
        </p:txBody>
      </p:sp>
      <p:sp>
        <p:nvSpPr>
          <p:cNvPr id="25" name="CuadroTexto 24">
            <a:extLst>
              <a:ext uri="{FF2B5EF4-FFF2-40B4-BE49-F238E27FC236}">
                <a16:creationId xmlns:a16="http://schemas.microsoft.com/office/drawing/2014/main" id="{E0A2619D-BC29-415B-9875-27A81337FA6B}"/>
              </a:ext>
            </a:extLst>
          </p:cNvPr>
          <p:cNvSpPr txBox="1"/>
          <p:nvPr/>
        </p:nvSpPr>
        <p:spPr>
          <a:xfrm>
            <a:off x="1737660" y="5166934"/>
            <a:ext cx="5352166" cy="1349921"/>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Rechercher </a:t>
            </a:r>
            <a:r>
              <a:rPr lang="fr-FR" sz="1350" b="1" dirty="0">
                <a:solidFill>
                  <a:schemeClr val="tx1">
                    <a:lumMod val="65000"/>
                    <a:lumOff val="35000"/>
                  </a:schemeClr>
                </a:solidFill>
              </a:rPr>
              <a:t>l’équivalence de mots-clés. </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Élaborer une </a:t>
            </a:r>
            <a:r>
              <a:rPr lang="fr-FR" sz="1350" b="1" dirty="0">
                <a:solidFill>
                  <a:schemeClr val="tx1">
                    <a:lumMod val="65000"/>
                    <a:lumOff val="35000"/>
                  </a:schemeClr>
                </a:solidFill>
              </a:rPr>
              <a:t>stratégie de maillage</a:t>
            </a:r>
            <a:r>
              <a:rPr lang="fr-FR" sz="1350" dirty="0">
                <a:solidFill>
                  <a:schemeClr val="tx1">
                    <a:lumMod val="65000"/>
                    <a:lumOff val="35000"/>
                  </a:schemeClr>
                </a:solidFill>
              </a:rPr>
              <a:t>, insérer </a:t>
            </a:r>
            <a:r>
              <a:rPr lang="fr-FR" sz="1350" b="1" dirty="0">
                <a:solidFill>
                  <a:schemeClr val="tx1">
                    <a:lumMod val="65000"/>
                    <a:lumOff val="35000"/>
                  </a:schemeClr>
                </a:solidFill>
              </a:rPr>
              <a:t>les mots-clés à fort trafic </a:t>
            </a:r>
            <a:br>
              <a:rPr lang="fr-FR" sz="1350" b="1" dirty="0">
                <a:solidFill>
                  <a:schemeClr val="tx1">
                    <a:lumMod val="65000"/>
                    <a:lumOff val="35000"/>
                  </a:schemeClr>
                </a:solidFill>
              </a:rPr>
            </a:br>
            <a:r>
              <a:rPr lang="fr-FR" sz="1350" dirty="0">
                <a:solidFill>
                  <a:schemeClr val="tx1">
                    <a:lumMod val="65000"/>
                    <a:lumOff val="35000"/>
                  </a:schemeClr>
                </a:solidFill>
              </a:rPr>
              <a:t>ou de la longue traîne. </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Traduire les </a:t>
            </a:r>
            <a:r>
              <a:rPr lang="fr-FR" sz="1350" b="1" dirty="0">
                <a:solidFill>
                  <a:schemeClr val="tx1">
                    <a:lumMod val="65000"/>
                    <a:lumOff val="35000"/>
                  </a:schemeClr>
                </a:solidFill>
              </a:rPr>
              <a:t>éléments non visibles</a:t>
            </a:r>
            <a:r>
              <a:rPr lang="fr-FR" sz="1350" dirty="0">
                <a:solidFill>
                  <a:schemeClr val="tx1">
                    <a:lumMod val="65000"/>
                    <a:lumOff val="35000"/>
                  </a:schemeClr>
                </a:solidFill>
              </a:rPr>
              <a:t>, mais importants pour le SEO </a:t>
            </a:r>
          </a:p>
          <a:p>
            <a:pPr>
              <a:lnSpc>
                <a:spcPts val="1400"/>
              </a:lnSpc>
            </a:pPr>
            <a:r>
              <a:rPr lang="fr-FR" sz="1350" dirty="0">
                <a:solidFill>
                  <a:schemeClr val="tx1">
                    <a:lumMod val="65000"/>
                    <a:lumOff val="35000"/>
                  </a:schemeClr>
                </a:solidFill>
              </a:rPr>
              <a:t>(attributs alt, titres images…). </a:t>
            </a:r>
            <a:endParaRPr lang="es-ES" sz="1350" b="1" dirty="0">
              <a:solidFill>
                <a:schemeClr val="tx1">
                  <a:lumMod val="65000"/>
                  <a:lumOff val="35000"/>
                </a:schemeClr>
              </a:solidFill>
            </a:endParaRPr>
          </a:p>
        </p:txBody>
      </p:sp>
      <p:pic>
        <p:nvPicPr>
          <p:cNvPr id="29" name="Imagen 28">
            <a:extLst>
              <a:ext uri="{FF2B5EF4-FFF2-40B4-BE49-F238E27FC236}">
                <a16:creationId xmlns:a16="http://schemas.microsoft.com/office/drawing/2014/main" id="{AE38EC7C-1235-4271-ABD0-974577A60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337" y="5188623"/>
            <a:ext cx="339284" cy="249999"/>
          </a:xfrm>
          <a:prstGeom prst="rect">
            <a:avLst/>
          </a:prstGeom>
        </p:spPr>
      </p:pic>
      <p:pic>
        <p:nvPicPr>
          <p:cNvPr id="30" name="Imagen 29">
            <a:extLst>
              <a:ext uri="{FF2B5EF4-FFF2-40B4-BE49-F238E27FC236}">
                <a16:creationId xmlns:a16="http://schemas.microsoft.com/office/drawing/2014/main" id="{1A84DEEA-ABB1-4B48-B3EC-8538CBBE17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337" y="5496967"/>
            <a:ext cx="339284" cy="249999"/>
          </a:xfrm>
          <a:prstGeom prst="rect">
            <a:avLst/>
          </a:prstGeom>
        </p:spPr>
      </p:pic>
      <p:pic>
        <p:nvPicPr>
          <p:cNvPr id="31" name="Imagen 30">
            <a:extLst>
              <a:ext uri="{FF2B5EF4-FFF2-40B4-BE49-F238E27FC236}">
                <a16:creationId xmlns:a16="http://schemas.microsoft.com/office/drawing/2014/main" id="{265BFBD6-506D-47A5-BA97-1B7CF663F0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603" y="5943534"/>
            <a:ext cx="339284" cy="249999"/>
          </a:xfrm>
          <a:prstGeom prst="rect">
            <a:avLst/>
          </a:prstGeom>
        </p:spPr>
      </p:pic>
      <p:pic>
        <p:nvPicPr>
          <p:cNvPr id="28" name="Imagen 27">
            <a:extLst>
              <a:ext uri="{FF2B5EF4-FFF2-40B4-BE49-F238E27FC236}">
                <a16:creationId xmlns:a16="http://schemas.microsoft.com/office/drawing/2014/main" id="{063AD3EB-2E7D-4BBE-B3CB-EB267F3031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9772" y="0"/>
            <a:ext cx="4314690" cy="6858000"/>
          </a:xfrm>
          <a:prstGeom prst="rect">
            <a:avLst/>
          </a:prstGeom>
        </p:spPr>
      </p:pic>
    </p:spTree>
    <p:extLst>
      <p:ext uri="{BB962C8B-B14F-4D97-AF65-F5344CB8AC3E}">
        <p14:creationId xmlns:p14="http://schemas.microsoft.com/office/powerpoint/2010/main" val="399535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2" presetClass="entr" presetSubtype="4"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2" presetClass="entr" presetSubtype="4"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3" grpId="0" animBg="1"/>
      <p:bldP spid="20" grpId="0" animBg="1"/>
      <p:bldP spid="21" grpId="0" animBg="1"/>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9" name="Rectángulo: esquinas redondeadas 18">
            <a:extLst>
              <a:ext uri="{FF2B5EF4-FFF2-40B4-BE49-F238E27FC236}">
                <a16:creationId xmlns:a16="http://schemas.microsoft.com/office/drawing/2014/main" id="{74DC689F-7477-47D0-8C8B-E1116C5296CD}"/>
              </a:ext>
            </a:extLst>
          </p:cNvPr>
          <p:cNvSpPr/>
          <p:nvPr/>
        </p:nvSpPr>
        <p:spPr>
          <a:xfrm rot="10800000">
            <a:off x="4391247" y="1416771"/>
            <a:ext cx="6818266"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CuadroTexto 25">
            <a:extLst>
              <a:ext uri="{FF2B5EF4-FFF2-40B4-BE49-F238E27FC236}">
                <a16:creationId xmlns:a16="http://schemas.microsoft.com/office/drawing/2014/main" id="{909AD9C1-6186-4A34-9186-689BEE802DD9}"/>
              </a:ext>
            </a:extLst>
          </p:cNvPr>
          <p:cNvSpPr txBox="1"/>
          <p:nvPr/>
        </p:nvSpPr>
        <p:spPr>
          <a:xfrm>
            <a:off x="6221180" y="1602020"/>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Nous vous garantissons : </a:t>
            </a:r>
            <a:endParaRPr lang="es-ES" sz="2650" dirty="0">
              <a:solidFill>
                <a:schemeClr val="bg1"/>
              </a:solidFill>
              <a:latin typeface="+mj-lt"/>
            </a:endParaRPr>
          </a:p>
        </p:txBody>
      </p:sp>
      <p:sp>
        <p:nvSpPr>
          <p:cNvPr id="27" name="CuadroTexto 26">
            <a:extLst>
              <a:ext uri="{FF2B5EF4-FFF2-40B4-BE49-F238E27FC236}">
                <a16:creationId xmlns:a16="http://schemas.microsoft.com/office/drawing/2014/main" id="{905C74A9-A285-4D41-85C5-1992F57245EF}"/>
              </a:ext>
            </a:extLst>
          </p:cNvPr>
          <p:cNvSpPr txBox="1"/>
          <p:nvPr/>
        </p:nvSpPr>
        <p:spPr>
          <a:xfrm>
            <a:off x="6711000" y="2891620"/>
            <a:ext cx="5086350" cy="2786212"/>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D’augmenter considérablement votre ROI à l’international </a:t>
            </a:r>
          </a:p>
          <a:p>
            <a:pPr>
              <a:lnSpc>
                <a:spcPts val="1400"/>
              </a:lnSpc>
            </a:pPr>
            <a:r>
              <a:rPr lang="fr-FR" sz="1350" dirty="0">
                <a:solidFill>
                  <a:schemeClr val="tx1">
                    <a:lumMod val="65000"/>
                    <a:lumOff val="35000"/>
                  </a:schemeClr>
                </a:solidFill>
              </a:rPr>
              <a:t>grâce à des traductions professionnelles, adaptées à votre </a:t>
            </a:r>
          </a:p>
          <a:p>
            <a:pPr>
              <a:lnSpc>
                <a:spcPts val="1400"/>
              </a:lnSpc>
            </a:pPr>
            <a:r>
              <a:rPr lang="fr-FR" sz="1350" dirty="0">
                <a:solidFill>
                  <a:schemeClr val="tx1">
                    <a:lumMod val="65000"/>
                    <a:lumOff val="35000"/>
                  </a:schemeClr>
                </a:solidFill>
              </a:rPr>
              <a:t>marque et optimisées SEO.</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De réduire les délais d’intégration et de mise en ligne </a:t>
            </a:r>
            <a:r>
              <a:rPr lang="fr-FR" sz="1350" dirty="0">
                <a:solidFill>
                  <a:schemeClr val="tx1">
                    <a:lumMod val="65000"/>
                    <a:lumOff val="35000"/>
                  </a:schemeClr>
                </a:solidFill>
              </a:rPr>
              <a:t>grâce </a:t>
            </a:r>
          </a:p>
          <a:p>
            <a:pPr>
              <a:lnSpc>
                <a:spcPts val="1400"/>
              </a:lnSpc>
            </a:pPr>
            <a:r>
              <a:rPr lang="fr-FR" sz="1350" dirty="0">
                <a:solidFill>
                  <a:schemeClr val="tx1">
                    <a:lumMod val="65000"/>
                    <a:lumOff val="35000"/>
                  </a:schemeClr>
                </a:solidFill>
              </a:rPr>
              <a:t>à des traductions livrées rapidement et dans le format de</a:t>
            </a:r>
          </a:p>
          <a:p>
            <a:pPr>
              <a:lnSpc>
                <a:spcPts val="1400"/>
              </a:lnSpc>
            </a:pPr>
            <a:r>
              <a:rPr lang="fr-FR" sz="1350" dirty="0">
                <a:solidFill>
                  <a:schemeClr val="tx1">
                    <a:lumMod val="65000"/>
                    <a:lumOff val="35000"/>
                  </a:schemeClr>
                </a:solidFill>
              </a:rPr>
              <a:t>votre choix pour avoir un temps d’avance sur la concurrence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D’économiser beaucoup d’argent et de temps </a:t>
            </a:r>
            <a:r>
              <a:rPr lang="fr-FR" sz="1350" dirty="0">
                <a:solidFill>
                  <a:schemeClr val="tx1">
                    <a:lumMod val="65000"/>
                    <a:lumOff val="35000"/>
                  </a:schemeClr>
                </a:solidFill>
              </a:rPr>
              <a:t>grâce à un </a:t>
            </a:r>
          </a:p>
          <a:p>
            <a:pPr>
              <a:lnSpc>
                <a:spcPts val="1400"/>
              </a:lnSpc>
            </a:pPr>
            <a:r>
              <a:rPr lang="fr-FR" sz="1350" dirty="0">
                <a:solidFill>
                  <a:schemeClr val="tx1">
                    <a:lumMod val="65000"/>
                    <a:lumOff val="35000"/>
                  </a:schemeClr>
                </a:solidFill>
              </a:rPr>
              <a:t>process de traduction sur mesure.</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D’obtenir un site performant </a:t>
            </a:r>
            <a:r>
              <a:rPr lang="fr-FR" sz="1350" dirty="0">
                <a:solidFill>
                  <a:schemeClr val="tx1">
                    <a:lumMod val="65000"/>
                    <a:lumOff val="35000"/>
                  </a:schemeClr>
                </a:solidFill>
              </a:rPr>
              <a:t>avec un </a:t>
            </a:r>
            <a:r>
              <a:rPr lang="fr-FR" sz="1350" dirty="0" err="1">
                <a:solidFill>
                  <a:schemeClr val="tx1">
                    <a:lumMod val="65000"/>
                    <a:lumOff val="35000"/>
                  </a:schemeClr>
                </a:solidFill>
              </a:rPr>
              <a:t>wording</a:t>
            </a:r>
            <a:r>
              <a:rPr lang="fr-FR" sz="1350" dirty="0">
                <a:solidFill>
                  <a:schemeClr val="tx1">
                    <a:lumMod val="65000"/>
                    <a:lumOff val="35000"/>
                  </a:schemeClr>
                </a:solidFill>
              </a:rPr>
              <a:t> dédié. </a:t>
            </a:r>
            <a:endParaRPr lang="es-ES" sz="1350" dirty="0">
              <a:solidFill>
                <a:schemeClr val="tx1">
                  <a:lumMod val="65000"/>
                  <a:lumOff val="35000"/>
                </a:schemeClr>
              </a:solidFill>
            </a:endParaRPr>
          </a:p>
        </p:txBody>
      </p:sp>
      <p:pic>
        <p:nvPicPr>
          <p:cNvPr id="6" name="Imagen 5">
            <a:extLst>
              <a:ext uri="{FF2B5EF4-FFF2-40B4-BE49-F238E27FC236}">
                <a16:creationId xmlns:a16="http://schemas.microsoft.com/office/drawing/2014/main" id="{A634DC69-2D53-420D-AF1C-E1684F653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06" y="2912886"/>
            <a:ext cx="530359" cy="436371"/>
          </a:xfrm>
          <a:prstGeom prst="rect">
            <a:avLst/>
          </a:prstGeom>
        </p:spPr>
      </p:pic>
      <p:pic>
        <p:nvPicPr>
          <p:cNvPr id="10" name="Imagen 9" descr="Imagen que contiene computadora&#10;&#10;Descripción generada automáticamente">
            <a:extLst>
              <a:ext uri="{FF2B5EF4-FFF2-40B4-BE49-F238E27FC236}">
                <a16:creationId xmlns:a16="http://schemas.microsoft.com/office/drawing/2014/main" id="{73BA4603-1E89-4936-8B7C-37AE93962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25032"/>
            <a:ext cx="5811224" cy="5932967"/>
          </a:xfrm>
          <a:prstGeom prst="rect">
            <a:avLst/>
          </a:prstGeom>
        </p:spPr>
      </p:pic>
      <p:pic>
        <p:nvPicPr>
          <p:cNvPr id="32" name="Imagen 31">
            <a:extLst>
              <a:ext uri="{FF2B5EF4-FFF2-40B4-BE49-F238E27FC236}">
                <a16:creationId xmlns:a16="http://schemas.microsoft.com/office/drawing/2014/main" id="{B39CCCEE-4FD2-4DAA-B26B-14F506E01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06" y="3784755"/>
            <a:ext cx="530359" cy="436371"/>
          </a:xfrm>
          <a:prstGeom prst="rect">
            <a:avLst/>
          </a:prstGeom>
        </p:spPr>
      </p:pic>
      <p:pic>
        <p:nvPicPr>
          <p:cNvPr id="33" name="Imagen 32">
            <a:extLst>
              <a:ext uri="{FF2B5EF4-FFF2-40B4-BE49-F238E27FC236}">
                <a16:creationId xmlns:a16="http://schemas.microsoft.com/office/drawing/2014/main" id="{78CA3329-514C-4714-B208-9ADE9D5AB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06" y="4656624"/>
            <a:ext cx="530359" cy="436371"/>
          </a:xfrm>
          <a:prstGeom prst="rect">
            <a:avLst/>
          </a:prstGeom>
        </p:spPr>
      </p:pic>
      <p:pic>
        <p:nvPicPr>
          <p:cNvPr id="34" name="Imagen 33">
            <a:extLst>
              <a:ext uri="{FF2B5EF4-FFF2-40B4-BE49-F238E27FC236}">
                <a16:creationId xmlns:a16="http://schemas.microsoft.com/office/drawing/2014/main" id="{E70E4231-B942-4364-97EE-46623647B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06" y="5379638"/>
            <a:ext cx="530359" cy="436371"/>
          </a:xfrm>
          <a:prstGeom prst="rect">
            <a:avLst/>
          </a:prstGeom>
        </p:spPr>
      </p:pic>
    </p:spTree>
    <p:extLst>
      <p:ext uri="{BB962C8B-B14F-4D97-AF65-F5344CB8AC3E}">
        <p14:creationId xmlns:p14="http://schemas.microsoft.com/office/powerpoint/2010/main" val="2607460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2" name="Rectángulo: esquinas redondeadas 11">
            <a:extLst>
              <a:ext uri="{FF2B5EF4-FFF2-40B4-BE49-F238E27FC236}">
                <a16:creationId xmlns:a16="http://schemas.microsoft.com/office/drawing/2014/main" id="{59A899AD-2043-47A0-87BE-AA1CD115AD24}"/>
              </a:ext>
            </a:extLst>
          </p:cNvPr>
          <p:cNvSpPr/>
          <p:nvPr/>
        </p:nvSpPr>
        <p:spPr>
          <a:xfrm>
            <a:off x="486578" y="1547100"/>
            <a:ext cx="6552176"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2C1D5D0F-89EA-491D-9233-0E6D6E469136}"/>
              </a:ext>
            </a:extLst>
          </p:cNvPr>
          <p:cNvSpPr txBox="1"/>
          <p:nvPr/>
        </p:nvSpPr>
        <p:spPr>
          <a:xfrm>
            <a:off x="692249" y="1709430"/>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Cas client : </a:t>
            </a:r>
            <a:r>
              <a:rPr lang="fr-FR" sz="2650" b="1" dirty="0" err="1">
                <a:solidFill>
                  <a:schemeClr val="bg1"/>
                </a:solidFill>
                <a:latin typeface="+mj-lt"/>
              </a:rPr>
              <a:t>Kelkoo</a:t>
            </a:r>
            <a:endParaRPr lang="es-ES" sz="2650" b="1" dirty="0">
              <a:solidFill>
                <a:schemeClr val="bg1"/>
              </a:solidFill>
              <a:latin typeface="+mj-lt"/>
            </a:endParaRPr>
          </a:p>
        </p:txBody>
      </p:sp>
      <p:sp>
        <p:nvSpPr>
          <p:cNvPr id="14" name="CuadroTexto 13">
            <a:extLst>
              <a:ext uri="{FF2B5EF4-FFF2-40B4-BE49-F238E27FC236}">
                <a16:creationId xmlns:a16="http://schemas.microsoft.com/office/drawing/2014/main" id="{8422925A-72CD-4649-9F82-88180D1AA182}"/>
              </a:ext>
            </a:extLst>
          </p:cNvPr>
          <p:cNvSpPr txBox="1"/>
          <p:nvPr/>
        </p:nvSpPr>
        <p:spPr>
          <a:xfrm>
            <a:off x="1009650" y="2714726"/>
            <a:ext cx="5086350" cy="3504357"/>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Objectifs : </a:t>
            </a:r>
          </a:p>
          <a:p>
            <a:pPr>
              <a:lnSpc>
                <a:spcPts val="1400"/>
              </a:lnSpc>
            </a:pPr>
            <a:r>
              <a:rPr lang="fr-FR" sz="1350" dirty="0">
                <a:solidFill>
                  <a:schemeClr val="tx1">
                    <a:lumMod val="65000"/>
                    <a:lumOff val="35000"/>
                  </a:schemeClr>
                </a:solidFill>
              </a:rPr>
              <a:t>Multiplier les ventes à l’étranger en gérant du multilingue sur une plateforme WordPress sur mesure complexe et  sans intervention d’une agence web.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Résultats : </a:t>
            </a:r>
          </a:p>
          <a:p>
            <a:pPr>
              <a:lnSpc>
                <a:spcPts val="1400"/>
              </a:lnSpc>
            </a:pPr>
            <a:r>
              <a:rPr lang="fr-FR" sz="1350" i="1" dirty="0">
                <a:solidFill>
                  <a:schemeClr val="tx1">
                    <a:lumMod val="65000"/>
                    <a:lumOff val="35000"/>
                  </a:schemeClr>
                </a:solidFill>
              </a:rPr>
              <a:t>« </a:t>
            </a:r>
            <a:r>
              <a:rPr lang="fr-FR" sz="1350" i="1" dirty="0" err="1">
                <a:solidFill>
                  <a:schemeClr val="tx1">
                    <a:lumMod val="65000"/>
                    <a:lumOff val="35000"/>
                  </a:schemeClr>
                </a:solidFill>
              </a:rPr>
              <a:t>Milega</a:t>
            </a:r>
            <a:r>
              <a:rPr lang="fr-FR" sz="1350" i="1" dirty="0">
                <a:solidFill>
                  <a:schemeClr val="tx1">
                    <a:lumMod val="65000"/>
                    <a:lumOff val="35000"/>
                  </a:schemeClr>
                </a:solidFill>
              </a:rPr>
              <a:t> a été d’une aide précieuse pour la traduction de notre site Internet en 17 langues. J’ai été impressionné par leur réactivité et la qualité du service. Nous avions des difficultés avec le processus de traduction et l’intégration, et </a:t>
            </a:r>
            <a:r>
              <a:rPr lang="fr-FR" sz="1350" i="1" dirty="0" err="1">
                <a:solidFill>
                  <a:schemeClr val="tx1">
                    <a:lumMod val="65000"/>
                    <a:lumOff val="35000"/>
                  </a:schemeClr>
                </a:solidFill>
              </a:rPr>
              <a:t>Milega</a:t>
            </a:r>
            <a:r>
              <a:rPr lang="fr-FR" sz="1350" i="1" dirty="0">
                <a:solidFill>
                  <a:schemeClr val="tx1">
                    <a:lumMod val="65000"/>
                    <a:lumOff val="35000"/>
                  </a:schemeClr>
                </a:solidFill>
              </a:rPr>
              <a:t> s’est constamment adapté à nos besoins, trouvant les bonnes solutions sur toutes les problématiques. De plus, leur expertise sur WordPress a été déterminante pour nous, nous avons pu bénéficier de leur expérience pour économiser un</a:t>
            </a:r>
            <a:br>
              <a:rPr lang="fr-FR" sz="1350" i="1" dirty="0">
                <a:solidFill>
                  <a:schemeClr val="tx1">
                    <a:lumMod val="65000"/>
                    <a:lumOff val="35000"/>
                  </a:schemeClr>
                </a:solidFill>
              </a:rPr>
            </a:br>
            <a:r>
              <a:rPr lang="fr-FR" sz="1350" i="1" dirty="0">
                <a:solidFill>
                  <a:schemeClr val="tx1">
                    <a:lumMod val="65000"/>
                    <a:lumOff val="35000"/>
                  </a:schemeClr>
                </a:solidFill>
              </a:rPr>
              <a:t>temps précieux. Au-delà de la traduction, </a:t>
            </a:r>
            <a:r>
              <a:rPr lang="fr-FR" sz="1350" i="1" dirty="0" err="1">
                <a:solidFill>
                  <a:schemeClr val="tx1">
                    <a:lumMod val="65000"/>
                    <a:lumOff val="35000"/>
                  </a:schemeClr>
                </a:solidFill>
              </a:rPr>
              <a:t>Milega</a:t>
            </a:r>
            <a:r>
              <a:rPr lang="fr-FR" sz="1350" i="1" dirty="0">
                <a:solidFill>
                  <a:schemeClr val="tx1">
                    <a:lumMod val="65000"/>
                    <a:lumOff val="35000"/>
                  </a:schemeClr>
                </a:solidFill>
              </a:rPr>
              <a:t> nous a offert un support et une expertise complète pour notre projet de traduction.</a:t>
            </a:r>
            <a:br>
              <a:rPr lang="fr-FR" sz="1350" i="1" dirty="0">
                <a:solidFill>
                  <a:schemeClr val="tx1">
                    <a:lumMod val="65000"/>
                    <a:lumOff val="35000"/>
                  </a:schemeClr>
                </a:solidFill>
              </a:rPr>
            </a:br>
            <a:r>
              <a:rPr lang="fr-FR" sz="1350" i="1" dirty="0">
                <a:solidFill>
                  <a:schemeClr val="tx1">
                    <a:lumMod val="65000"/>
                    <a:lumOff val="35000"/>
                  </a:schemeClr>
                </a:solidFill>
              </a:rPr>
              <a:t>Je les recommanderai sans hésiter.»</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Nathaniel </a:t>
            </a:r>
            <a:r>
              <a:rPr lang="fr-FR" sz="1350" b="1" dirty="0" err="1">
                <a:solidFill>
                  <a:schemeClr val="tx1">
                    <a:lumMod val="65000"/>
                    <a:lumOff val="35000"/>
                  </a:schemeClr>
                </a:solidFill>
              </a:rPr>
              <a:t>Belmin</a:t>
            </a:r>
            <a:r>
              <a:rPr lang="fr-FR" sz="1350" dirty="0">
                <a:solidFill>
                  <a:schemeClr val="tx1">
                    <a:lumMod val="65000"/>
                    <a:lumOff val="35000"/>
                  </a:schemeClr>
                </a:solidFill>
              </a:rPr>
              <a:t>, </a:t>
            </a:r>
            <a:r>
              <a:rPr lang="en-US" sz="1350" dirty="0">
                <a:solidFill>
                  <a:schemeClr val="tx1">
                    <a:lumMod val="65000"/>
                    <a:lumOff val="35000"/>
                  </a:schemeClr>
                </a:solidFill>
              </a:rPr>
              <a:t>Marketing Manager chez </a:t>
            </a:r>
            <a:r>
              <a:rPr lang="en-US" sz="1350" dirty="0" err="1">
                <a:solidFill>
                  <a:schemeClr val="tx1">
                    <a:lumMod val="65000"/>
                    <a:lumOff val="35000"/>
                  </a:schemeClr>
                </a:solidFill>
              </a:rPr>
              <a:t>Kelkoo</a:t>
            </a:r>
            <a:r>
              <a:rPr lang="en-US" sz="1350" dirty="0">
                <a:solidFill>
                  <a:schemeClr val="tx1">
                    <a:lumMod val="65000"/>
                    <a:lumOff val="35000"/>
                  </a:schemeClr>
                </a:solidFill>
              </a:rPr>
              <a:t> Group</a:t>
            </a:r>
            <a:r>
              <a:rPr lang="fr-FR" sz="1350" dirty="0">
                <a:solidFill>
                  <a:schemeClr val="tx1">
                    <a:lumMod val="65000"/>
                    <a:lumOff val="35000"/>
                  </a:schemeClr>
                </a:solidFill>
              </a:rPr>
              <a:t>  </a:t>
            </a:r>
          </a:p>
        </p:txBody>
      </p:sp>
      <p:pic>
        <p:nvPicPr>
          <p:cNvPr id="5" name="Imagen 4">
            <a:extLst>
              <a:ext uri="{FF2B5EF4-FFF2-40B4-BE49-F238E27FC236}">
                <a16:creationId xmlns:a16="http://schemas.microsoft.com/office/drawing/2014/main" id="{E6A80F83-CFC1-400A-90CB-899270C6A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6" y="2746815"/>
            <a:ext cx="518097" cy="501110"/>
          </a:xfrm>
          <a:prstGeom prst="rect">
            <a:avLst/>
          </a:prstGeom>
        </p:spPr>
      </p:pic>
      <p:pic>
        <p:nvPicPr>
          <p:cNvPr id="8" name="Imagen 7">
            <a:extLst>
              <a:ext uri="{FF2B5EF4-FFF2-40B4-BE49-F238E27FC236}">
                <a16:creationId xmlns:a16="http://schemas.microsoft.com/office/drawing/2014/main" id="{C08FD8DC-2A10-4E0B-9051-F9EB94882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52" y="3790831"/>
            <a:ext cx="477731" cy="528018"/>
          </a:xfrm>
          <a:prstGeom prst="rect">
            <a:avLst/>
          </a:prstGeom>
        </p:spPr>
      </p:pic>
      <p:pic>
        <p:nvPicPr>
          <p:cNvPr id="11" name="Imagen 10">
            <a:extLst>
              <a:ext uri="{FF2B5EF4-FFF2-40B4-BE49-F238E27FC236}">
                <a16:creationId xmlns:a16="http://schemas.microsoft.com/office/drawing/2014/main" id="{023CC4A8-6F3A-41B7-A791-322CFE1F62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83953" y="0"/>
            <a:ext cx="7508047" cy="6857999"/>
          </a:xfrm>
          <a:prstGeom prst="rect">
            <a:avLst/>
          </a:prstGeom>
        </p:spPr>
      </p:pic>
    </p:spTree>
    <p:extLst>
      <p:ext uri="{BB962C8B-B14F-4D97-AF65-F5344CB8AC3E}">
        <p14:creationId xmlns:p14="http://schemas.microsoft.com/office/powerpoint/2010/main" val="39429596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2" accel="9000" decel="4000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ppt_w</p:attrName>
                                        </p:attrNameLst>
                                      </p:cBhvr>
                                      <p:tavLst>
                                        <p:tav tm="0" fmla="#ppt_w*sin(2.5*pi*$)">
                                          <p:val>
                                            <p:fltVal val="0"/>
                                          </p:val>
                                        </p:tav>
                                        <p:tav tm="100000">
                                          <p:val>
                                            <p:fltVal val="1"/>
                                          </p:val>
                                        </p:tav>
                                      </p:tavLst>
                                    </p:anim>
                                    <p:anim calcmode="lin" valueType="num">
                                      <p:cBhvr>
                                        <p:cTn id="26" dur="750" fill="hold"/>
                                        <p:tgtEl>
                                          <p:spTgt spid="5"/>
                                        </p:tgtEl>
                                        <p:attrNameLst>
                                          <p:attrName>ppt_h</p:attrName>
                                        </p:attrNameLst>
                                      </p:cBhvr>
                                      <p:tavLst>
                                        <p:tav tm="0">
                                          <p:val>
                                            <p:strVal val="#ppt_h"/>
                                          </p:val>
                                        </p:tav>
                                        <p:tav tm="100000">
                                          <p:val>
                                            <p:strVal val="#ppt_h"/>
                                          </p:val>
                                        </p:tav>
                                      </p:tavLst>
                                    </p:anim>
                                  </p:childTnLst>
                                </p:cTn>
                              </p:par>
                            </p:childTnLst>
                          </p:cTn>
                        </p:par>
                        <p:par>
                          <p:cTn id="27" fill="hold">
                            <p:stCondLst>
                              <p:cond delay="2750"/>
                            </p:stCondLst>
                            <p:childTnLst>
                              <p:par>
                                <p:cTn id="28" presetID="4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750"/>
                                        <p:tgtEl>
                                          <p:spTgt spid="8"/>
                                        </p:tgtEl>
                                      </p:cBhvr>
                                    </p:animEffect>
                                    <p:anim calcmode="lin" valueType="num">
                                      <p:cBhvr>
                                        <p:cTn id="31" dur="750" fill="hold"/>
                                        <p:tgtEl>
                                          <p:spTgt spid="8"/>
                                        </p:tgtEl>
                                        <p:attrNameLst>
                                          <p:attrName>ppt_w</p:attrName>
                                        </p:attrNameLst>
                                      </p:cBhvr>
                                      <p:tavLst>
                                        <p:tav tm="0" fmla="#ppt_w*sin(2.5*pi*$)">
                                          <p:val>
                                            <p:fltVal val="0"/>
                                          </p:val>
                                        </p:tav>
                                        <p:tav tm="100000">
                                          <p:val>
                                            <p:fltVal val="1"/>
                                          </p:val>
                                        </p:tav>
                                      </p:tavLst>
                                    </p:anim>
                                    <p:anim calcmode="lin" valueType="num">
                                      <p:cBhvr>
                                        <p:cTn id="32" dur="7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2" name="Rectángulo: esquinas redondeadas 11">
            <a:extLst>
              <a:ext uri="{FF2B5EF4-FFF2-40B4-BE49-F238E27FC236}">
                <a16:creationId xmlns:a16="http://schemas.microsoft.com/office/drawing/2014/main" id="{59A899AD-2043-47A0-87BE-AA1CD115AD24}"/>
              </a:ext>
            </a:extLst>
          </p:cNvPr>
          <p:cNvSpPr/>
          <p:nvPr/>
        </p:nvSpPr>
        <p:spPr>
          <a:xfrm>
            <a:off x="486578" y="1366339"/>
            <a:ext cx="6552176"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2C1D5D0F-89EA-491D-9233-0E6D6E469136}"/>
              </a:ext>
            </a:extLst>
          </p:cNvPr>
          <p:cNvSpPr txBox="1"/>
          <p:nvPr/>
        </p:nvSpPr>
        <p:spPr>
          <a:xfrm>
            <a:off x="692249" y="1528669"/>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Cas client : </a:t>
            </a:r>
            <a:r>
              <a:rPr lang="fr-FR" sz="2650" b="1" dirty="0" err="1">
                <a:solidFill>
                  <a:schemeClr val="bg1"/>
                </a:solidFill>
                <a:latin typeface="+mj-lt"/>
              </a:rPr>
              <a:t>Smallable</a:t>
            </a:r>
            <a:r>
              <a:rPr lang="fr-FR" sz="2650" b="1" dirty="0">
                <a:solidFill>
                  <a:schemeClr val="bg1"/>
                </a:solidFill>
                <a:latin typeface="+mj-lt"/>
              </a:rPr>
              <a:t> </a:t>
            </a:r>
            <a:endParaRPr lang="es-ES" sz="2650" b="1" dirty="0">
              <a:solidFill>
                <a:schemeClr val="bg1"/>
              </a:solidFill>
              <a:latin typeface="+mj-lt"/>
            </a:endParaRPr>
          </a:p>
        </p:txBody>
      </p:sp>
      <p:sp>
        <p:nvSpPr>
          <p:cNvPr id="21" name="CuadroTexto 20">
            <a:extLst>
              <a:ext uri="{FF2B5EF4-FFF2-40B4-BE49-F238E27FC236}">
                <a16:creationId xmlns:a16="http://schemas.microsoft.com/office/drawing/2014/main" id="{02573CF8-8A2A-460A-B0F9-1571E12D9614}"/>
              </a:ext>
            </a:extLst>
          </p:cNvPr>
          <p:cNvSpPr txBox="1"/>
          <p:nvPr/>
        </p:nvSpPr>
        <p:spPr>
          <a:xfrm>
            <a:off x="1009650" y="2289411"/>
            <a:ext cx="4742564" cy="4222503"/>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Objectifs : </a:t>
            </a:r>
          </a:p>
          <a:p>
            <a:pPr>
              <a:lnSpc>
                <a:spcPts val="1400"/>
              </a:lnSpc>
            </a:pPr>
            <a:r>
              <a:rPr lang="fr-FR" sz="1350" dirty="0">
                <a:solidFill>
                  <a:schemeClr val="tx1">
                    <a:lumMod val="65000"/>
                    <a:lumOff val="35000"/>
                  </a:schemeClr>
                </a:solidFill>
              </a:rPr>
              <a:t>Obtenir un service ultra-réactif et puissant qui permet à leurs équipes d’être focus sur leurs tâches</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Résultats : </a:t>
            </a:r>
          </a:p>
          <a:p>
            <a:pPr>
              <a:lnSpc>
                <a:spcPts val="1400"/>
              </a:lnSpc>
            </a:pPr>
            <a:r>
              <a:rPr lang="fr-FR" sz="1350" i="1" dirty="0">
                <a:solidFill>
                  <a:schemeClr val="tx1">
                    <a:lumMod val="65000"/>
                    <a:lumOff val="35000"/>
                  </a:schemeClr>
                </a:solidFill>
              </a:rPr>
              <a:t>« Notre site étant traduit en 5 langues et nos besoins en traduction grandissant d’année en année, nous nous sommes résolus à externaliser une partie de nos traductions en février 2017 pour soulager notre équipe marketing, qui était jusqu’ici et entre autres, en charge de cette mission. </a:t>
            </a:r>
            <a:r>
              <a:rPr lang="fr-FR" sz="1350" i="1" dirty="0" err="1">
                <a:solidFill>
                  <a:schemeClr val="tx1">
                    <a:lumMod val="65000"/>
                    <a:lumOff val="35000"/>
                  </a:schemeClr>
                </a:solidFill>
              </a:rPr>
              <a:t>Milega</a:t>
            </a:r>
            <a:r>
              <a:rPr lang="fr-FR" sz="1350" i="1" dirty="0">
                <a:solidFill>
                  <a:schemeClr val="tx1">
                    <a:lumMod val="65000"/>
                    <a:lumOff val="35000"/>
                  </a:schemeClr>
                </a:solidFill>
              </a:rPr>
              <a:t> a su répondre très rapidement à nos attentes en matière de traduction, d’organisation et de réactivité. En effet, nos besoins en traduction sont parfois plus importants en certaines périodes, et il était important pour nous d’avoir un partenaire qui puisse suivre le rythme sans avoir besoin d’en être informé des semaines à l’avance.</a:t>
            </a:r>
          </a:p>
          <a:p>
            <a:pPr>
              <a:lnSpc>
                <a:spcPts val="1400"/>
              </a:lnSpc>
            </a:pPr>
            <a:r>
              <a:rPr lang="fr-FR" sz="1350" i="1" dirty="0">
                <a:solidFill>
                  <a:schemeClr val="tx1">
                    <a:lumMod val="65000"/>
                    <a:lumOff val="35000"/>
                  </a:schemeClr>
                </a:solidFill>
              </a:rPr>
              <a:t>Nous avons échangé avec plusieurs agences de traduction, mais </a:t>
            </a:r>
            <a:r>
              <a:rPr lang="fr-FR" sz="1350" i="1" dirty="0" err="1">
                <a:solidFill>
                  <a:schemeClr val="tx1">
                    <a:lumMod val="65000"/>
                    <a:lumOff val="35000"/>
                  </a:schemeClr>
                </a:solidFill>
              </a:rPr>
              <a:t>Milega</a:t>
            </a:r>
            <a:r>
              <a:rPr lang="fr-FR" sz="1350" i="1" dirty="0">
                <a:solidFill>
                  <a:schemeClr val="tx1">
                    <a:lumMod val="65000"/>
                    <a:lumOff val="35000"/>
                  </a:schemeClr>
                </a:solidFill>
              </a:rPr>
              <a:t> est celle que nous recommandons pour toute structure en forte croissance et ayant besoin d’un partenaire flexible qui sait s’adapter aux besoins et aux contraintes de chacun. »</a:t>
            </a:r>
          </a:p>
          <a:p>
            <a:pPr>
              <a:lnSpc>
                <a:spcPts val="1400"/>
              </a:lnSpc>
            </a:pPr>
            <a:endParaRPr lang="fr-FR" sz="1350" dirty="0">
              <a:solidFill>
                <a:schemeClr val="tx1">
                  <a:lumMod val="65000"/>
                  <a:lumOff val="35000"/>
                </a:schemeClr>
              </a:solidFill>
            </a:endParaRPr>
          </a:p>
          <a:p>
            <a:pPr>
              <a:lnSpc>
                <a:spcPts val="1400"/>
              </a:lnSpc>
            </a:pPr>
            <a:r>
              <a:rPr lang="fr-FR" sz="1350" b="1" dirty="0" err="1">
                <a:solidFill>
                  <a:schemeClr val="tx1">
                    <a:lumMod val="65000"/>
                    <a:lumOff val="35000"/>
                  </a:schemeClr>
                </a:solidFill>
              </a:rPr>
              <a:t>Idoya</a:t>
            </a:r>
            <a:r>
              <a:rPr lang="fr-FR" sz="1350" b="1" dirty="0">
                <a:solidFill>
                  <a:schemeClr val="tx1">
                    <a:lumMod val="65000"/>
                    <a:lumOff val="35000"/>
                  </a:schemeClr>
                </a:solidFill>
              </a:rPr>
              <a:t> </a:t>
            </a:r>
            <a:r>
              <a:rPr lang="fr-FR" sz="1350" b="1" dirty="0" err="1">
                <a:solidFill>
                  <a:schemeClr val="tx1">
                    <a:lumMod val="65000"/>
                    <a:lumOff val="35000"/>
                  </a:schemeClr>
                </a:solidFill>
              </a:rPr>
              <a:t>Grzimek</a:t>
            </a:r>
            <a:r>
              <a:rPr lang="fr-FR" sz="1350" b="1" dirty="0">
                <a:solidFill>
                  <a:schemeClr val="tx1">
                    <a:lumMod val="65000"/>
                    <a:lumOff val="35000"/>
                  </a:schemeClr>
                </a:solidFill>
              </a:rPr>
              <a:t>, </a:t>
            </a:r>
            <a:r>
              <a:rPr lang="en-US" sz="1350" dirty="0" err="1">
                <a:solidFill>
                  <a:schemeClr val="tx1">
                    <a:lumMod val="65000"/>
                    <a:lumOff val="35000"/>
                  </a:schemeClr>
                </a:solidFill>
              </a:rPr>
              <a:t>Chargée</a:t>
            </a:r>
            <a:r>
              <a:rPr lang="en-US" sz="1350" dirty="0">
                <a:solidFill>
                  <a:schemeClr val="tx1">
                    <a:lumMod val="65000"/>
                    <a:lumOff val="35000"/>
                  </a:schemeClr>
                </a:solidFill>
              </a:rPr>
              <a:t> e-marketing chez </a:t>
            </a:r>
            <a:r>
              <a:rPr lang="en-US" sz="1350" dirty="0" err="1">
                <a:solidFill>
                  <a:schemeClr val="tx1">
                    <a:lumMod val="65000"/>
                    <a:lumOff val="35000"/>
                  </a:schemeClr>
                </a:solidFill>
              </a:rPr>
              <a:t>Smallable</a:t>
            </a:r>
            <a:endParaRPr lang="fr-FR" sz="1350" dirty="0">
              <a:solidFill>
                <a:schemeClr val="tx1">
                  <a:lumMod val="65000"/>
                  <a:lumOff val="35000"/>
                </a:schemeClr>
              </a:solidFill>
            </a:endParaRPr>
          </a:p>
        </p:txBody>
      </p:sp>
      <p:pic>
        <p:nvPicPr>
          <p:cNvPr id="22" name="Imagen 21">
            <a:extLst>
              <a:ext uri="{FF2B5EF4-FFF2-40B4-BE49-F238E27FC236}">
                <a16:creationId xmlns:a16="http://schemas.microsoft.com/office/drawing/2014/main" id="{6235FBF8-777F-4210-A0A7-EC2AC610E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6" y="2321500"/>
            <a:ext cx="518097" cy="501110"/>
          </a:xfrm>
          <a:prstGeom prst="rect">
            <a:avLst/>
          </a:prstGeom>
        </p:spPr>
      </p:pic>
      <p:pic>
        <p:nvPicPr>
          <p:cNvPr id="10" name="Imagen 9">
            <a:extLst>
              <a:ext uri="{FF2B5EF4-FFF2-40B4-BE49-F238E27FC236}">
                <a16:creationId xmlns:a16="http://schemas.microsoft.com/office/drawing/2014/main" id="{0FD1F45C-10A0-4B2C-8363-DBCB528BF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52" y="3206024"/>
            <a:ext cx="477731" cy="528018"/>
          </a:xfrm>
          <a:prstGeom prst="rect">
            <a:avLst/>
          </a:prstGeom>
        </p:spPr>
      </p:pic>
      <p:pic>
        <p:nvPicPr>
          <p:cNvPr id="14" name="Imagen 13" descr="Imagen que contiene computadora&#10;&#10;Descripción generada automáticamente">
            <a:extLst>
              <a:ext uri="{FF2B5EF4-FFF2-40B4-BE49-F238E27FC236}">
                <a16:creationId xmlns:a16="http://schemas.microsoft.com/office/drawing/2014/main" id="{EE88D3BB-32B2-4E28-8B76-A7BE50283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504" y="0"/>
            <a:ext cx="7666496" cy="6858000"/>
          </a:xfrm>
          <a:prstGeom prst="rect">
            <a:avLst/>
          </a:prstGeom>
        </p:spPr>
      </p:pic>
    </p:spTree>
    <p:extLst>
      <p:ext uri="{BB962C8B-B14F-4D97-AF65-F5344CB8AC3E}">
        <p14:creationId xmlns:p14="http://schemas.microsoft.com/office/powerpoint/2010/main" val="17351498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2" accel="9000" decel="400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1+#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750"/>
                                        <p:tgtEl>
                                          <p:spTgt spid="22"/>
                                        </p:tgtEl>
                                      </p:cBhvr>
                                    </p:animEffect>
                                    <p:anim calcmode="lin" valueType="num">
                                      <p:cBhvr>
                                        <p:cTn id="25" dur="750" fill="hold"/>
                                        <p:tgtEl>
                                          <p:spTgt spid="22"/>
                                        </p:tgtEl>
                                        <p:attrNameLst>
                                          <p:attrName>ppt_w</p:attrName>
                                        </p:attrNameLst>
                                      </p:cBhvr>
                                      <p:tavLst>
                                        <p:tav tm="0" fmla="#ppt_w*sin(2.5*pi*$)">
                                          <p:val>
                                            <p:fltVal val="0"/>
                                          </p:val>
                                        </p:tav>
                                        <p:tav tm="100000">
                                          <p:val>
                                            <p:fltVal val="1"/>
                                          </p:val>
                                        </p:tav>
                                      </p:tavLst>
                                    </p:anim>
                                    <p:anim calcmode="lin" valueType="num">
                                      <p:cBhvr>
                                        <p:cTn id="26" dur="750" fill="hold"/>
                                        <p:tgtEl>
                                          <p:spTgt spid="22"/>
                                        </p:tgtEl>
                                        <p:attrNameLst>
                                          <p:attrName>ppt_h</p:attrName>
                                        </p:attrNameLst>
                                      </p:cBhvr>
                                      <p:tavLst>
                                        <p:tav tm="0">
                                          <p:val>
                                            <p:strVal val="#ppt_h"/>
                                          </p:val>
                                        </p:tav>
                                        <p:tav tm="100000">
                                          <p:val>
                                            <p:strVal val="#ppt_h"/>
                                          </p:val>
                                        </p:tav>
                                      </p:tavLst>
                                    </p:anim>
                                  </p:childTnLst>
                                </p:cTn>
                              </p:par>
                            </p:childTnLst>
                          </p:cTn>
                        </p:par>
                        <p:par>
                          <p:cTn id="27" fill="hold">
                            <p:stCondLst>
                              <p:cond delay="2750"/>
                            </p:stCondLst>
                            <p:childTnLst>
                              <p:par>
                                <p:cTn id="28" presetID="45"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anim calcmode="lin" valueType="num">
                                      <p:cBhvr>
                                        <p:cTn id="31" dur="750" fill="hold"/>
                                        <p:tgtEl>
                                          <p:spTgt spid="10"/>
                                        </p:tgtEl>
                                        <p:attrNameLst>
                                          <p:attrName>ppt_w</p:attrName>
                                        </p:attrNameLst>
                                      </p:cBhvr>
                                      <p:tavLst>
                                        <p:tav tm="0" fmla="#ppt_w*sin(2.5*pi*$)">
                                          <p:val>
                                            <p:fltVal val="0"/>
                                          </p:val>
                                        </p:tav>
                                        <p:tav tm="100000">
                                          <p:val>
                                            <p:fltVal val="1"/>
                                          </p:val>
                                        </p:tav>
                                      </p:tavLst>
                                    </p:anim>
                                    <p:anim calcmode="lin" valueType="num">
                                      <p:cBhvr>
                                        <p:cTn id="32" dur="7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7ACF5A78-4B95-4BCF-BCEB-35EC7DC8B569}"/>
              </a:ext>
            </a:extLst>
          </p:cNvPr>
          <p:cNvSpPr/>
          <p:nvPr/>
        </p:nvSpPr>
        <p:spPr>
          <a:xfrm>
            <a:off x="500320" y="1683059"/>
            <a:ext cx="6838943" cy="917125"/>
          </a:xfrm>
          <a:prstGeom prst="roundRect">
            <a:avLst>
              <a:gd name="adj" fmla="val 23285"/>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pic>
        <p:nvPicPr>
          <p:cNvPr id="7" name="Imagen 6">
            <a:extLst>
              <a:ext uri="{FF2B5EF4-FFF2-40B4-BE49-F238E27FC236}">
                <a16:creationId xmlns:a16="http://schemas.microsoft.com/office/drawing/2014/main" id="{BFAEFBFB-7BAA-4695-A934-CF1AE81DC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299" y="0"/>
            <a:ext cx="6191701" cy="6858000"/>
          </a:xfrm>
          <a:prstGeom prst="rect">
            <a:avLst/>
          </a:prstGeom>
        </p:spPr>
      </p:pic>
      <p:sp>
        <p:nvSpPr>
          <p:cNvPr id="17" name="CuadroTexto 16">
            <a:extLst>
              <a:ext uri="{FF2B5EF4-FFF2-40B4-BE49-F238E27FC236}">
                <a16:creationId xmlns:a16="http://schemas.microsoft.com/office/drawing/2014/main" id="{0C5B4618-80BA-47D1-B922-6F836FDEFDB6}"/>
              </a:ext>
            </a:extLst>
          </p:cNvPr>
          <p:cNvSpPr txBox="1"/>
          <p:nvPr/>
        </p:nvSpPr>
        <p:spPr>
          <a:xfrm>
            <a:off x="691072" y="1828575"/>
            <a:ext cx="5525245" cy="675762"/>
          </a:xfrm>
          <a:prstGeom prst="rect">
            <a:avLst/>
          </a:prstGeom>
          <a:noFill/>
        </p:spPr>
        <p:txBody>
          <a:bodyPr wrap="square" rtlCol="0" anchor="t">
            <a:spAutoFit/>
          </a:bodyPr>
          <a:lstStyle/>
          <a:p>
            <a:pPr>
              <a:lnSpc>
                <a:spcPts val="2200"/>
              </a:lnSpc>
            </a:pPr>
            <a:r>
              <a:rPr lang="fr-FR" sz="2650" dirty="0">
                <a:solidFill>
                  <a:schemeClr val="bg1"/>
                </a:solidFill>
                <a:latin typeface="+mj-lt"/>
              </a:rPr>
              <a:t>3 bonnes raisons de traduire votre</a:t>
            </a:r>
          </a:p>
          <a:p>
            <a:pPr>
              <a:lnSpc>
                <a:spcPts val="2200"/>
              </a:lnSpc>
            </a:pPr>
            <a:r>
              <a:rPr lang="fr-FR" sz="2650" dirty="0">
                <a:solidFill>
                  <a:schemeClr val="bg1"/>
                </a:solidFill>
                <a:latin typeface="+mj-lt"/>
              </a:rPr>
              <a:t>site e-commerce ou e-tourisme : </a:t>
            </a:r>
            <a:endParaRPr lang="es-ES" sz="2650" dirty="0">
              <a:solidFill>
                <a:schemeClr val="bg1"/>
              </a:solidFill>
              <a:latin typeface="+mj-lt"/>
            </a:endParaRPr>
          </a:p>
        </p:txBody>
      </p:sp>
      <p:sp>
        <p:nvSpPr>
          <p:cNvPr id="18" name="CuadroTexto 17">
            <a:extLst>
              <a:ext uri="{FF2B5EF4-FFF2-40B4-BE49-F238E27FC236}">
                <a16:creationId xmlns:a16="http://schemas.microsoft.com/office/drawing/2014/main" id="{6E71CE0B-9111-434A-BD6E-A885D7A1FCE2}"/>
              </a:ext>
            </a:extLst>
          </p:cNvPr>
          <p:cNvSpPr txBox="1"/>
          <p:nvPr/>
        </p:nvSpPr>
        <p:spPr>
          <a:xfrm>
            <a:off x="715137" y="2990565"/>
            <a:ext cx="716622" cy="707886"/>
          </a:xfrm>
          <a:prstGeom prst="rect">
            <a:avLst/>
          </a:prstGeom>
          <a:noFill/>
        </p:spPr>
        <p:txBody>
          <a:bodyPr wrap="square" rtlCol="0">
            <a:spAutoFit/>
          </a:bodyPr>
          <a:lstStyle/>
          <a:p>
            <a:r>
              <a:rPr lang="es-ES" sz="4000" b="1" dirty="0">
                <a:solidFill>
                  <a:srgbClr val="00A09D"/>
                </a:solidFill>
              </a:rPr>
              <a:t>01</a:t>
            </a:r>
          </a:p>
        </p:txBody>
      </p:sp>
      <p:sp>
        <p:nvSpPr>
          <p:cNvPr id="19" name="CuadroTexto 18">
            <a:extLst>
              <a:ext uri="{FF2B5EF4-FFF2-40B4-BE49-F238E27FC236}">
                <a16:creationId xmlns:a16="http://schemas.microsoft.com/office/drawing/2014/main" id="{2690FB4B-6CBD-43A1-8A62-3CEC3A7F2C5D}"/>
              </a:ext>
            </a:extLst>
          </p:cNvPr>
          <p:cNvSpPr txBox="1"/>
          <p:nvPr/>
        </p:nvSpPr>
        <p:spPr>
          <a:xfrm>
            <a:off x="1431759" y="3107081"/>
            <a:ext cx="5086350" cy="2606676"/>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Un site web français permet d’atteindre </a:t>
            </a:r>
            <a:r>
              <a:rPr lang="fr-FR" sz="1350" b="1" dirty="0">
                <a:solidFill>
                  <a:schemeClr val="tx1">
                    <a:lumMod val="65000"/>
                    <a:lumOff val="35000"/>
                  </a:schemeClr>
                </a:solidFill>
              </a:rPr>
              <a:t>3 %</a:t>
            </a:r>
            <a:r>
              <a:rPr lang="fr-FR" sz="1350" dirty="0">
                <a:solidFill>
                  <a:schemeClr val="tx1">
                    <a:lumMod val="65000"/>
                    <a:lumOff val="35000"/>
                  </a:schemeClr>
                </a:solidFill>
              </a:rPr>
              <a:t> </a:t>
            </a:r>
          </a:p>
          <a:p>
            <a:pPr>
              <a:lnSpc>
                <a:spcPts val="1400"/>
              </a:lnSpc>
            </a:pPr>
            <a:r>
              <a:rPr lang="fr-FR" sz="1350" dirty="0">
                <a:solidFill>
                  <a:schemeClr val="tx1">
                    <a:lumMod val="65000"/>
                    <a:lumOff val="35000"/>
                  </a:schemeClr>
                </a:solidFill>
              </a:rPr>
              <a:t>des internautes dans le monde. En ajoutant </a:t>
            </a:r>
          </a:p>
          <a:p>
            <a:pPr>
              <a:lnSpc>
                <a:spcPts val="1400"/>
              </a:lnSpc>
            </a:pPr>
            <a:r>
              <a:rPr lang="fr-FR" sz="1350" dirty="0">
                <a:solidFill>
                  <a:schemeClr val="tx1">
                    <a:lumMod val="65000"/>
                    <a:lumOff val="35000"/>
                  </a:schemeClr>
                </a:solidFill>
              </a:rPr>
              <a:t>3 langues (espagnol, chinois et anglais), </a:t>
            </a:r>
          </a:p>
          <a:p>
            <a:pPr>
              <a:lnSpc>
                <a:spcPts val="1400"/>
              </a:lnSpc>
            </a:pPr>
            <a:r>
              <a:rPr lang="fr-FR" sz="1350" dirty="0">
                <a:solidFill>
                  <a:schemeClr val="tx1">
                    <a:lumMod val="65000"/>
                    <a:lumOff val="35000"/>
                  </a:schemeClr>
                </a:solidFill>
              </a:rPr>
              <a:t>vous pouvez atteindre </a:t>
            </a:r>
            <a:r>
              <a:rPr lang="fr-FR" sz="1350" b="1" dirty="0">
                <a:solidFill>
                  <a:schemeClr val="tx1">
                    <a:lumMod val="65000"/>
                    <a:lumOff val="35000"/>
                  </a:schemeClr>
                </a:solidFill>
              </a:rPr>
              <a:t>60 %.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9 internautes sur 10 </a:t>
            </a:r>
            <a:r>
              <a:rPr lang="fr-FR" sz="1350" dirty="0">
                <a:solidFill>
                  <a:schemeClr val="tx1">
                    <a:lumMod val="65000"/>
                    <a:lumOff val="35000"/>
                  </a:schemeClr>
                </a:solidFill>
              </a:rPr>
              <a:t>préfèrent consulter</a:t>
            </a:r>
          </a:p>
          <a:p>
            <a:pPr>
              <a:lnSpc>
                <a:spcPts val="1400"/>
              </a:lnSpc>
            </a:pPr>
            <a:r>
              <a:rPr lang="fr-FR" sz="1350" dirty="0">
                <a:solidFill>
                  <a:schemeClr val="tx1">
                    <a:lumMod val="65000"/>
                    <a:lumOff val="35000"/>
                  </a:schemeClr>
                </a:solidFill>
              </a:rPr>
              <a:t>un site dans leur langue maternelle.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1 consommateur est </a:t>
            </a:r>
            <a:r>
              <a:rPr lang="fr-FR" sz="1350" dirty="0">
                <a:solidFill>
                  <a:schemeClr val="tx1">
                    <a:lumMod val="65000"/>
                    <a:lumOff val="35000"/>
                  </a:schemeClr>
                </a:solidFill>
              </a:rPr>
              <a:t>5 fois enclin à acheter </a:t>
            </a:r>
          </a:p>
          <a:p>
            <a:pPr>
              <a:lnSpc>
                <a:spcPts val="1400"/>
              </a:lnSpc>
            </a:pPr>
            <a:r>
              <a:rPr lang="fr-FR" sz="1350" dirty="0">
                <a:solidFill>
                  <a:schemeClr val="tx1">
                    <a:lumMod val="65000"/>
                    <a:lumOff val="35000"/>
                  </a:schemeClr>
                </a:solidFill>
              </a:rPr>
              <a:t>sur un site rédigé dans sa langue maternelle. </a:t>
            </a:r>
            <a:endParaRPr lang="es-ES" sz="1350" dirty="0">
              <a:solidFill>
                <a:schemeClr val="tx1">
                  <a:lumMod val="65000"/>
                  <a:lumOff val="35000"/>
                </a:schemeClr>
              </a:solidFill>
            </a:endParaRPr>
          </a:p>
        </p:txBody>
      </p:sp>
      <p:sp>
        <p:nvSpPr>
          <p:cNvPr id="20" name="CuadroTexto 19">
            <a:extLst>
              <a:ext uri="{FF2B5EF4-FFF2-40B4-BE49-F238E27FC236}">
                <a16:creationId xmlns:a16="http://schemas.microsoft.com/office/drawing/2014/main" id="{D067A6ED-5ADF-41AF-8505-E21890BB2B3A}"/>
              </a:ext>
            </a:extLst>
          </p:cNvPr>
          <p:cNvSpPr txBox="1"/>
          <p:nvPr/>
        </p:nvSpPr>
        <p:spPr>
          <a:xfrm>
            <a:off x="715137" y="4217785"/>
            <a:ext cx="716622" cy="707886"/>
          </a:xfrm>
          <a:prstGeom prst="rect">
            <a:avLst/>
          </a:prstGeom>
          <a:noFill/>
        </p:spPr>
        <p:txBody>
          <a:bodyPr wrap="square" rtlCol="0">
            <a:spAutoFit/>
          </a:bodyPr>
          <a:lstStyle/>
          <a:p>
            <a:r>
              <a:rPr lang="es-ES" sz="4000" b="1" dirty="0">
                <a:solidFill>
                  <a:srgbClr val="00A09D"/>
                </a:solidFill>
              </a:rPr>
              <a:t>02</a:t>
            </a:r>
          </a:p>
        </p:txBody>
      </p:sp>
      <p:sp>
        <p:nvSpPr>
          <p:cNvPr id="21" name="CuadroTexto 20">
            <a:extLst>
              <a:ext uri="{FF2B5EF4-FFF2-40B4-BE49-F238E27FC236}">
                <a16:creationId xmlns:a16="http://schemas.microsoft.com/office/drawing/2014/main" id="{982ABC6C-85BE-47B5-8B83-A928CC63B434}"/>
              </a:ext>
            </a:extLst>
          </p:cNvPr>
          <p:cNvSpPr txBox="1"/>
          <p:nvPr/>
        </p:nvSpPr>
        <p:spPr>
          <a:xfrm>
            <a:off x="715137" y="5108121"/>
            <a:ext cx="716622" cy="707886"/>
          </a:xfrm>
          <a:prstGeom prst="rect">
            <a:avLst/>
          </a:prstGeom>
          <a:noFill/>
        </p:spPr>
        <p:txBody>
          <a:bodyPr wrap="square" rtlCol="0">
            <a:spAutoFit/>
          </a:bodyPr>
          <a:lstStyle/>
          <a:p>
            <a:r>
              <a:rPr lang="es-ES" sz="4000" b="1" dirty="0">
                <a:solidFill>
                  <a:srgbClr val="00A09D"/>
                </a:solidFill>
              </a:rPr>
              <a:t>03</a:t>
            </a:r>
          </a:p>
        </p:txBody>
      </p:sp>
    </p:spTree>
    <p:extLst>
      <p:ext uri="{BB962C8B-B14F-4D97-AF65-F5344CB8AC3E}">
        <p14:creationId xmlns:p14="http://schemas.microsoft.com/office/powerpoint/2010/main" val="3095255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2" name="Rectángulo: esquinas redondeadas 11">
            <a:extLst>
              <a:ext uri="{FF2B5EF4-FFF2-40B4-BE49-F238E27FC236}">
                <a16:creationId xmlns:a16="http://schemas.microsoft.com/office/drawing/2014/main" id="{59A899AD-2043-47A0-87BE-AA1CD115AD24}"/>
              </a:ext>
            </a:extLst>
          </p:cNvPr>
          <p:cNvSpPr/>
          <p:nvPr/>
        </p:nvSpPr>
        <p:spPr>
          <a:xfrm>
            <a:off x="486578" y="1547100"/>
            <a:ext cx="6552176"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2C1D5D0F-89EA-491D-9233-0E6D6E469136}"/>
              </a:ext>
            </a:extLst>
          </p:cNvPr>
          <p:cNvSpPr txBox="1"/>
          <p:nvPr/>
        </p:nvSpPr>
        <p:spPr>
          <a:xfrm>
            <a:off x="692249" y="1709430"/>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Cas client : </a:t>
            </a:r>
            <a:r>
              <a:rPr lang="fr-FR" sz="2650" b="1" dirty="0">
                <a:solidFill>
                  <a:schemeClr val="bg1"/>
                </a:solidFill>
                <a:latin typeface="+mj-lt"/>
              </a:rPr>
              <a:t>le blog de Marie-Claire </a:t>
            </a:r>
            <a:endParaRPr lang="es-ES" sz="2650" b="1" dirty="0">
              <a:solidFill>
                <a:schemeClr val="bg1"/>
              </a:solidFill>
              <a:latin typeface="+mj-lt"/>
            </a:endParaRPr>
          </a:p>
        </p:txBody>
      </p:sp>
      <p:sp>
        <p:nvSpPr>
          <p:cNvPr id="14" name="CuadroTexto 13">
            <a:extLst>
              <a:ext uri="{FF2B5EF4-FFF2-40B4-BE49-F238E27FC236}">
                <a16:creationId xmlns:a16="http://schemas.microsoft.com/office/drawing/2014/main" id="{8422925A-72CD-4649-9F82-88180D1AA182}"/>
              </a:ext>
            </a:extLst>
          </p:cNvPr>
          <p:cNvSpPr txBox="1"/>
          <p:nvPr/>
        </p:nvSpPr>
        <p:spPr>
          <a:xfrm>
            <a:off x="1009650" y="2714726"/>
            <a:ext cx="5086350" cy="2786212"/>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Objectifs : </a:t>
            </a:r>
          </a:p>
          <a:p>
            <a:pPr>
              <a:lnSpc>
                <a:spcPts val="1400"/>
              </a:lnSpc>
            </a:pPr>
            <a:r>
              <a:rPr lang="fr-FR" sz="1350" dirty="0">
                <a:solidFill>
                  <a:schemeClr val="tx1">
                    <a:lumMod val="65000"/>
                    <a:lumOff val="35000"/>
                  </a:schemeClr>
                </a:solidFill>
              </a:rPr>
              <a:t>Augmenter le ROI à l’international grâce à des traductions </a:t>
            </a:r>
          </a:p>
          <a:p>
            <a:pPr>
              <a:lnSpc>
                <a:spcPts val="1400"/>
              </a:lnSpc>
            </a:pPr>
            <a:r>
              <a:rPr lang="fr-FR" sz="1350" dirty="0">
                <a:solidFill>
                  <a:schemeClr val="tx1">
                    <a:lumMod val="65000"/>
                    <a:lumOff val="35000"/>
                  </a:schemeClr>
                </a:solidFill>
              </a:rPr>
              <a:t>professionnelles, adaptées à leur marque et optimisées pour le SEO.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Résultats : </a:t>
            </a:r>
          </a:p>
          <a:p>
            <a:pPr>
              <a:lnSpc>
                <a:spcPts val="1400"/>
              </a:lnSpc>
            </a:pPr>
            <a:r>
              <a:rPr lang="fr-FR" sz="1350" i="1" dirty="0">
                <a:solidFill>
                  <a:schemeClr val="tx1">
                    <a:lumMod val="65000"/>
                    <a:lumOff val="35000"/>
                  </a:schemeClr>
                </a:solidFill>
              </a:rPr>
              <a:t>« Nous avons été ravis de travailler avec </a:t>
            </a:r>
            <a:r>
              <a:rPr lang="fr-FR" sz="1350" i="1" dirty="0" err="1">
                <a:solidFill>
                  <a:schemeClr val="tx1">
                    <a:lumMod val="65000"/>
                    <a:lumOff val="35000"/>
                  </a:schemeClr>
                </a:solidFill>
              </a:rPr>
              <a:t>Milega</a:t>
            </a:r>
            <a:r>
              <a:rPr lang="fr-FR" sz="1350" i="1" dirty="0">
                <a:solidFill>
                  <a:schemeClr val="tx1">
                    <a:lumMod val="65000"/>
                    <a:lumOff val="35000"/>
                  </a:schemeClr>
                </a:solidFill>
              </a:rPr>
              <a:t>. Nous avions besoin </a:t>
            </a:r>
          </a:p>
          <a:p>
            <a:pPr>
              <a:lnSpc>
                <a:spcPts val="1400"/>
              </a:lnSpc>
            </a:pPr>
            <a:r>
              <a:rPr lang="fr-FR" sz="1350" i="1" dirty="0">
                <a:solidFill>
                  <a:schemeClr val="tx1">
                    <a:lumMod val="65000"/>
                    <a:lumOff val="35000"/>
                  </a:schemeClr>
                </a:solidFill>
              </a:rPr>
              <a:t>de traducteurs experts dans le domaine du soin de la peau afin </a:t>
            </a:r>
          </a:p>
          <a:p>
            <a:pPr>
              <a:lnSpc>
                <a:spcPts val="1400"/>
              </a:lnSpc>
            </a:pPr>
            <a:r>
              <a:rPr lang="fr-FR" sz="1350" i="1" dirty="0">
                <a:solidFill>
                  <a:schemeClr val="tx1">
                    <a:lumMod val="65000"/>
                    <a:lumOff val="35000"/>
                  </a:schemeClr>
                </a:solidFill>
              </a:rPr>
              <a:t>d’obtenir des contenus de qualité. Notre chef de projet Laura a été</a:t>
            </a:r>
          </a:p>
          <a:p>
            <a:pPr>
              <a:lnSpc>
                <a:spcPts val="1400"/>
              </a:lnSpc>
            </a:pPr>
            <a:r>
              <a:rPr lang="fr-FR" sz="1350" i="1" dirty="0">
                <a:solidFill>
                  <a:schemeClr val="tx1">
                    <a:lumMod val="65000"/>
                    <a:lumOff val="35000"/>
                  </a:schemeClr>
                </a:solidFill>
              </a:rPr>
              <a:t>très professionnelle et réactive à nos demandes. Nous avons été </a:t>
            </a:r>
          </a:p>
          <a:p>
            <a:pPr>
              <a:lnSpc>
                <a:spcPts val="1400"/>
              </a:lnSpc>
            </a:pPr>
            <a:r>
              <a:rPr lang="fr-FR" sz="1350" i="1" dirty="0">
                <a:solidFill>
                  <a:schemeClr val="tx1">
                    <a:lumMod val="65000"/>
                    <a:lumOff val="35000"/>
                  </a:schemeClr>
                </a:solidFill>
              </a:rPr>
              <a:t>plus que satisfaits de notre collaboration avec </a:t>
            </a:r>
            <a:r>
              <a:rPr lang="fr-FR" sz="1350" i="1" dirty="0" err="1">
                <a:solidFill>
                  <a:schemeClr val="tx1">
                    <a:lumMod val="65000"/>
                    <a:lumOff val="35000"/>
                  </a:schemeClr>
                </a:solidFill>
              </a:rPr>
              <a:t>Milega</a:t>
            </a:r>
            <a:r>
              <a:rPr lang="fr-FR" sz="1350" i="1" dirty="0">
                <a:solidFill>
                  <a:schemeClr val="tx1">
                    <a:lumMod val="65000"/>
                    <a:lumOff val="35000"/>
                  </a:schemeClr>
                </a:solidFill>
              </a:rPr>
              <a:t> !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Lucie </a:t>
            </a:r>
            <a:r>
              <a:rPr lang="fr-FR" sz="1350" b="1" dirty="0" err="1">
                <a:solidFill>
                  <a:schemeClr val="tx1">
                    <a:lumMod val="65000"/>
                    <a:lumOff val="35000"/>
                  </a:schemeClr>
                </a:solidFill>
              </a:rPr>
              <a:t>Timbert</a:t>
            </a:r>
            <a:r>
              <a:rPr lang="fr-FR" sz="1350" dirty="0">
                <a:solidFill>
                  <a:schemeClr val="tx1">
                    <a:lumMod val="65000"/>
                    <a:lumOff val="35000"/>
                  </a:schemeClr>
                </a:solidFill>
              </a:rPr>
              <a:t>, Chef de projet contenus  </a:t>
            </a:r>
          </a:p>
          <a:p>
            <a:pPr>
              <a:lnSpc>
                <a:spcPts val="1400"/>
              </a:lnSpc>
            </a:pPr>
            <a:r>
              <a:rPr lang="fr-FR" sz="1350" dirty="0">
                <a:solidFill>
                  <a:schemeClr val="tx1">
                    <a:lumMod val="65000"/>
                    <a:lumOff val="35000"/>
                  </a:schemeClr>
                </a:solidFill>
              </a:rPr>
              <a:t>France &amp; International GMC</a:t>
            </a:r>
            <a:endParaRPr lang="es-ES" sz="1350" dirty="0">
              <a:solidFill>
                <a:schemeClr val="tx1">
                  <a:lumMod val="65000"/>
                  <a:lumOff val="35000"/>
                </a:schemeClr>
              </a:solidFill>
            </a:endParaRPr>
          </a:p>
        </p:txBody>
      </p:sp>
      <p:pic>
        <p:nvPicPr>
          <p:cNvPr id="5" name="Imagen 4">
            <a:extLst>
              <a:ext uri="{FF2B5EF4-FFF2-40B4-BE49-F238E27FC236}">
                <a16:creationId xmlns:a16="http://schemas.microsoft.com/office/drawing/2014/main" id="{E6A80F83-CFC1-400A-90CB-899270C6A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6" y="2746815"/>
            <a:ext cx="518097" cy="501110"/>
          </a:xfrm>
          <a:prstGeom prst="rect">
            <a:avLst/>
          </a:prstGeom>
        </p:spPr>
      </p:pic>
      <p:pic>
        <p:nvPicPr>
          <p:cNvPr id="8" name="Imagen 7">
            <a:extLst>
              <a:ext uri="{FF2B5EF4-FFF2-40B4-BE49-F238E27FC236}">
                <a16:creationId xmlns:a16="http://schemas.microsoft.com/office/drawing/2014/main" id="{C08FD8DC-2A10-4E0B-9051-F9EB94882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52" y="3790831"/>
            <a:ext cx="477731" cy="528018"/>
          </a:xfrm>
          <a:prstGeom prst="rect">
            <a:avLst/>
          </a:prstGeom>
        </p:spPr>
      </p:pic>
      <p:pic>
        <p:nvPicPr>
          <p:cNvPr id="11" name="Imagen 10" descr="Imagen que contiene computadora&#10;&#10;Descripción generada automáticamente">
            <a:extLst>
              <a:ext uri="{FF2B5EF4-FFF2-40B4-BE49-F238E27FC236}">
                <a16:creationId xmlns:a16="http://schemas.microsoft.com/office/drawing/2014/main" id="{023CC4A8-6F3A-41B7-A791-322CFE1F6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953" y="0"/>
            <a:ext cx="7508047" cy="6858000"/>
          </a:xfrm>
          <a:prstGeom prst="rect">
            <a:avLst/>
          </a:prstGeom>
        </p:spPr>
      </p:pic>
    </p:spTree>
    <p:extLst>
      <p:ext uri="{BB962C8B-B14F-4D97-AF65-F5344CB8AC3E}">
        <p14:creationId xmlns:p14="http://schemas.microsoft.com/office/powerpoint/2010/main" val="7385747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2" accel="9000" decel="4000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ppt_w</p:attrName>
                                        </p:attrNameLst>
                                      </p:cBhvr>
                                      <p:tavLst>
                                        <p:tav tm="0" fmla="#ppt_w*sin(2.5*pi*$)">
                                          <p:val>
                                            <p:fltVal val="0"/>
                                          </p:val>
                                        </p:tav>
                                        <p:tav tm="100000">
                                          <p:val>
                                            <p:fltVal val="1"/>
                                          </p:val>
                                        </p:tav>
                                      </p:tavLst>
                                    </p:anim>
                                    <p:anim calcmode="lin" valueType="num">
                                      <p:cBhvr>
                                        <p:cTn id="26" dur="750" fill="hold"/>
                                        <p:tgtEl>
                                          <p:spTgt spid="5"/>
                                        </p:tgtEl>
                                        <p:attrNameLst>
                                          <p:attrName>ppt_h</p:attrName>
                                        </p:attrNameLst>
                                      </p:cBhvr>
                                      <p:tavLst>
                                        <p:tav tm="0">
                                          <p:val>
                                            <p:strVal val="#ppt_h"/>
                                          </p:val>
                                        </p:tav>
                                        <p:tav tm="100000">
                                          <p:val>
                                            <p:strVal val="#ppt_h"/>
                                          </p:val>
                                        </p:tav>
                                      </p:tavLst>
                                    </p:anim>
                                  </p:childTnLst>
                                </p:cTn>
                              </p:par>
                            </p:childTnLst>
                          </p:cTn>
                        </p:par>
                        <p:par>
                          <p:cTn id="27" fill="hold">
                            <p:stCondLst>
                              <p:cond delay="2750"/>
                            </p:stCondLst>
                            <p:childTnLst>
                              <p:par>
                                <p:cTn id="28" presetID="4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750"/>
                                        <p:tgtEl>
                                          <p:spTgt spid="8"/>
                                        </p:tgtEl>
                                      </p:cBhvr>
                                    </p:animEffect>
                                    <p:anim calcmode="lin" valueType="num">
                                      <p:cBhvr>
                                        <p:cTn id="31" dur="750" fill="hold"/>
                                        <p:tgtEl>
                                          <p:spTgt spid="8"/>
                                        </p:tgtEl>
                                        <p:attrNameLst>
                                          <p:attrName>ppt_w</p:attrName>
                                        </p:attrNameLst>
                                      </p:cBhvr>
                                      <p:tavLst>
                                        <p:tav tm="0" fmla="#ppt_w*sin(2.5*pi*$)">
                                          <p:val>
                                            <p:fltVal val="0"/>
                                          </p:val>
                                        </p:tav>
                                        <p:tav tm="100000">
                                          <p:val>
                                            <p:fltVal val="1"/>
                                          </p:val>
                                        </p:tav>
                                      </p:tavLst>
                                    </p:anim>
                                    <p:anim calcmode="lin" valueType="num">
                                      <p:cBhvr>
                                        <p:cTn id="32" dur="7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2" name="Rectángulo: esquinas redondeadas 11">
            <a:extLst>
              <a:ext uri="{FF2B5EF4-FFF2-40B4-BE49-F238E27FC236}">
                <a16:creationId xmlns:a16="http://schemas.microsoft.com/office/drawing/2014/main" id="{59A899AD-2043-47A0-87BE-AA1CD115AD24}"/>
              </a:ext>
            </a:extLst>
          </p:cNvPr>
          <p:cNvSpPr/>
          <p:nvPr/>
        </p:nvSpPr>
        <p:spPr>
          <a:xfrm>
            <a:off x="486578" y="1547100"/>
            <a:ext cx="6552176"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2C1D5D0F-89EA-491D-9233-0E6D6E469136}"/>
              </a:ext>
            </a:extLst>
          </p:cNvPr>
          <p:cNvSpPr txBox="1"/>
          <p:nvPr/>
        </p:nvSpPr>
        <p:spPr>
          <a:xfrm>
            <a:off x="692249" y="1709430"/>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Cas client : </a:t>
            </a:r>
            <a:r>
              <a:rPr lang="fr-FR" sz="2650" b="1" dirty="0" err="1">
                <a:solidFill>
                  <a:schemeClr val="bg1"/>
                </a:solidFill>
                <a:latin typeface="+mj-lt"/>
              </a:rPr>
              <a:t>Audilo</a:t>
            </a:r>
            <a:endParaRPr lang="es-ES" sz="2650" b="1" dirty="0">
              <a:solidFill>
                <a:schemeClr val="bg1"/>
              </a:solidFill>
              <a:latin typeface="+mj-lt"/>
            </a:endParaRPr>
          </a:p>
        </p:txBody>
      </p:sp>
      <p:sp>
        <p:nvSpPr>
          <p:cNvPr id="14" name="CuadroTexto 13">
            <a:extLst>
              <a:ext uri="{FF2B5EF4-FFF2-40B4-BE49-F238E27FC236}">
                <a16:creationId xmlns:a16="http://schemas.microsoft.com/office/drawing/2014/main" id="{8422925A-72CD-4649-9F82-88180D1AA182}"/>
              </a:ext>
            </a:extLst>
          </p:cNvPr>
          <p:cNvSpPr txBox="1"/>
          <p:nvPr/>
        </p:nvSpPr>
        <p:spPr>
          <a:xfrm>
            <a:off x="1009650" y="2714726"/>
            <a:ext cx="5086350" cy="2606676"/>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Objectifs : </a:t>
            </a:r>
          </a:p>
          <a:p>
            <a:pPr>
              <a:lnSpc>
                <a:spcPts val="1400"/>
              </a:lnSpc>
            </a:pPr>
            <a:r>
              <a:rPr lang="fr-FR" sz="1350" dirty="0">
                <a:solidFill>
                  <a:schemeClr val="tx1">
                    <a:lumMod val="65000"/>
                    <a:lumOff val="35000"/>
                  </a:schemeClr>
                </a:solidFill>
              </a:rPr>
              <a:t>Trouver une solution et un process de traduction pour s’adapter au CMS Prestashop. · S’appuyer sur des traductions techniques spécifiques pour traiter un vocabulaire très spécialisé. · Porter une attention particulière à la traduction SEO pour obtenir les meilleurs résultats en termes de conversion.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Résultats : </a:t>
            </a:r>
          </a:p>
          <a:p>
            <a:pPr>
              <a:lnSpc>
                <a:spcPts val="1400"/>
              </a:lnSpc>
            </a:pPr>
            <a:r>
              <a:rPr lang="fr-FR" sz="1350" i="1" dirty="0">
                <a:solidFill>
                  <a:schemeClr val="tx1">
                    <a:lumMod val="65000"/>
                    <a:lumOff val="35000"/>
                  </a:schemeClr>
                </a:solidFill>
              </a:rPr>
              <a:t>« Très bonne collaboration, livraison des traductions dans les délais avec un respect des différentes consignes imposées. </a:t>
            </a:r>
            <a:r>
              <a:rPr lang="fr-FR" sz="1350" i="1" dirty="0" err="1">
                <a:solidFill>
                  <a:schemeClr val="tx1">
                    <a:lumMod val="65000"/>
                    <a:lumOff val="35000"/>
                  </a:schemeClr>
                </a:solidFill>
              </a:rPr>
              <a:t>Milega</a:t>
            </a:r>
            <a:r>
              <a:rPr lang="fr-FR" sz="1350" i="1" dirty="0">
                <a:solidFill>
                  <a:schemeClr val="tx1">
                    <a:lumMod val="65000"/>
                    <a:lumOff val="35000"/>
                  </a:schemeClr>
                </a:solidFill>
              </a:rPr>
              <a:t> a bien pris en charge notre dossier pour mettre en œuvre notre stratégie de traduction. On recommande !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Jonathan </a:t>
            </a:r>
            <a:r>
              <a:rPr lang="fr-FR" sz="1350" b="1" dirty="0" err="1">
                <a:solidFill>
                  <a:schemeClr val="tx1">
                    <a:lumMod val="65000"/>
                    <a:lumOff val="35000"/>
                  </a:schemeClr>
                </a:solidFill>
              </a:rPr>
              <a:t>Geyler</a:t>
            </a:r>
            <a:r>
              <a:rPr lang="fr-FR" sz="1350" dirty="0">
                <a:solidFill>
                  <a:schemeClr val="tx1">
                    <a:lumMod val="65000"/>
                    <a:lumOff val="35000"/>
                  </a:schemeClr>
                </a:solidFill>
              </a:rPr>
              <a:t>, Chef de Projet Web / Traffic Manager chez </a:t>
            </a:r>
            <a:r>
              <a:rPr lang="fr-FR" sz="1350" dirty="0" err="1">
                <a:solidFill>
                  <a:schemeClr val="tx1">
                    <a:lumMod val="65000"/>
                    <a:lumOff val="35000"/>
                  </a:schemeClr>
                </a:solidFill>
              </a:rPr>
              <a:t>Audilo</a:t>
            </a:r>
            <a:endParaRPr lang="fr-FR" sz="1350" dirty="0">
              <a:solidFill>
                <a:schemeClr val="tx1">
                  <a:lumMod val="65000"/>
                  <a:lumOff val="35000"/>
                </a:schemeClr>
              </a:solidFill>
            </a:endParaRPr>
          </a:p>
        </p:txBody>
      </p:sp>
      <p:pic>
        <p:nvPicPr>
          <p:cNvPr id="5" name="Imagen 4">
            <a:extLst>
              <a:ext uri="{FF2B5EF4-FFF2-40B4-BE49-F238E27FC236}">
                <a16:creationId xmlns:a16="http://schemas.microsoft.com/office/drawing/2014/main" id="{E6A80F83-CFC1-400A-90CB-899270C6A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6" y="2746815"/>
            <a:ext cx="518097" cy="501110"/>
          </a:xfrm>
          <a:prstGeom prst="rect">
            <a:avLst/>
          </a:prstGeom>
        </p:spPr>
      </p:pic>
      <p:pic>
        <p:nvPicPr>
          <p:cNvPr id="8" name="Imagen 7">
            <a:extLst>
              <a:ext uri="{FF2B5EF4-FFF2-40B4-BE49-F238E27FC236}">
                <a16:creationId xmlns:a16="http://schemas.microsoft.com/office/drawing/2014/main" id="{C08FD8DC-2A10-4E0B-9051-F9EB94882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52" y="3980305"/>
            <a:ext cx="477731" cy="528018"/>
          </a:xfrm>
          <a:prstGeom prst="rect">
            <a:avLst/>
          </a:prstGeom>
        </p:spPr>
      </p:pic>
      <p:pic>
        <p:nvPicPr>
          <p:cNvPr id="11" name="Imagen 10">
            <a:extLst>
              <a:ext uri="{FF2B5EF4-FFF2-40B4-BE49-F238E27FC236}">
                <a16:creationId xmlns:a16="http://schemas.microsoft.com/office/drawing/2014/main" id="{023CC4A8-6F3A-41B7-A791-322CFE1F62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83953" y="0"/>
            <a:ext cx="7508046" cy="6857999"/>
          </a:xfrm>
          <a:prstGeom prst="rect">
            <a:avLst/>
          </a:prstGeom>
        </p:spPr>
      </p:pic>
    </p:spTree>
    <p:extLst>
      <p:ext uri="{BB962C8B-B14F-4D97-AF65-F5344CB8AC3E}">
        <p14:creationId xmlns:p14="http://schemas.microsoft.com/office/powerpoint/2010/main" val="40930275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2" accel="9000" decel="4000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anim calcmode="lin" valueType="num">
                                      <p:cBhvr>
                                        <p:cTn id="25" dur="750" fill="hold"/>
                                        <p:tgtEl>
                                          <p:spTgt spid="5"/>
                                        </p:tgtEl>
                                        <p:attrNameLst>
                                          <p:attrName>ppt_w</p:attrName>
                                        </p:attrNameLst>
                                      </p:cBhvr>
                                      <p:tavLst>
                                        <p:tav tm="0" fmla="#ppt_w*sin(2.5*pi*$)">
                                          <p:val>
                                            <p:fltVal val="0"/>
                                          </p:val>
                                        </p:tav>
                                        <p:tav tm="100000">
                                          <p:val>
                                            <p:fltVal val="1"/>
                                          </p:val>
                                        </p:tav>
                                      </p:tavLst>
                                    </p:anim>
                                    <p:anim calcmode="lin" valueType="num">
                                      <p:cBhvr>
                                        <p:cTn id="26" dur="750" fill="hold"/>
                                        <p:tgtEl>
                                          <p:spTgt spid="5"/>
                                        </p:tgtEl>
                                        <p:attrNameLst>
                                          <p:attrName>ppt_h</p:attrName>
                                        </p:attrNameLst>
                                      </p:cBhvr>
                                      <p:tavLst>
                                        <p:tav tm="0">
                                          <p:val>
                                            <p:strVal val="#ppt_h"/>
                                          </p:val>
                                        </p:tav>
                                        <p:tav tm="100000">
                                          <p:val>
                                            <p:strVal val="#ppt_h"/>
                                          </p:val>
                                        </p:tav>
                                      </p:tavLst>
                                    </p:anim>
                                  </p:childTnLst>
                                </p:cTn>
                              </p:par>
                            </p:childTnLst>
                          </p:cTn>
                        </p:par>
                        <p:par>
                          <p:cTn id="27" fill="hold">
                            <p:stCondLst>
                              <p:cond delay="2750"/>
                            </p:stCondLst>
                            <p:childTnLst>
                              <p:par>
                                <p:cTn id="28" presetID="4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750"/>
                                        <p:tgtEl>
                                          <p:spTgt spid="8"/>
                                        </p:tgtEl>
                                      </p:cBhvr>
                                    </p:animEffect>
                                    <p:anim calcmode="lin" valueType="num">
                                      <p:cBhvr>
                                        <p:cTn id="31" dur="750" fill="hold"/>
                                        <p:tgtEl>
                                          <p:spTgt spid="8"/>
                                        </p:tgtEl>
                                        <p:attrNameLst>
                                          <p:attrName>ppt_w</p:attrName>
                                        </p:attrNameLst>
                                      </p:cBhvr>
                                      <p:tavLst>
                                        <p:tav tm="0" fmla="#ppt_w*sin(2.5*pi*$)">
                                          <p:val>
                                            <p:fltVal val="0"/>
                                          </p:val>
                                        </p:tav>
                                        <p:tav tm="100000">
                                          <p:val>
                                            <p:fltVal val="1"/>
                                          </p:val>
                                        </p:tav>
                                      </p:tavLst>
                                    </p:anim>
                                    <p:anim calcmode="lin" valueType="num">
                                      <p:cBhvr>
                                        <p:cTn id="32" dur="7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2" name="Rectángulo: esquinas redondeadas 11">
            <a:extLst>
              <a:ext uri="{FF2B5EF4-FFF2-40B4-BE49-F238E27FC236}">
                <a16:creationId xmlns:a16="http://schemas.microsoft.com/office/drawing/2014/main" id="{59A899AD-2043-47A0-87BE-AA1CD115AD24}"/>
              </a:ext>
            </a:extLst>
          </p:cNvPr>
          <p:cNvSpPr/>
          <p:nvPr/>
        </p:nvSpPr>
        <p:spPr>
          <a:xfrm>
            <a:off x="486578" y="1547100"/>
            <a:ext cx="6552176"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2C1D5D0F-89EA-491D-9233-0E6D6E469136}"/>
              </a:ext>
            </a:extLst>
          </p:cNvPr>
          <p:cNvSpPr txBox="1"/>
          <p:nvPr/>
        </p:nvSpPr>
        <p:spPr>
          <a:xfrm>
            <a:off x="692249" y="1709430"/>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Cas client : </a:t>
            </a:r>
            <a:r>
              <a:rPr lang="fr-FR" sz="2650" b="1" dirty="0" err="1">
                <a:solidFill>
                  <a:schemeClr val="bg1"/>
                </a:solidFill>
                <a:latin typeface="+mj-lt"/>
              </a:rPr>
              <a:t>Alltricks</a:t>
            </a:r>
            <a:endParaRPr lang="es-ES" sz="2650" b="1" dirty="0">
              <a:solidFill>
                <a:schemeClr val="bg1"/>
              </a:solidFill>
              <a:latin typeface="+mj-lt"/>
            </a:endParaRPr>
          </a:p>
        </p:txBody>
      </p:sp>
      <p:sp>
        <p:nvSpPr>
          <p:cNvPr id="21" name="CuadroTexto 20">
            <a:extLst>
              <a:ext uri="{FF2B5EF4-FFF2-40B4-BE49-F238E27FC236}">
                <a16:creationId xmlns:a16="http://schemas.microsoft.com/office/drawing/2014/main" id="{02573CF8-8A2A-460A-B0F9-1571E12D9614}"/>
              </a:ext>
            </a:extLst>
          </p:cNvPr>
          <p:cNvSpPr txBox="1"/>
          <p:nvPr/>
        </p:nvSpPr>
        <p:spPr>
          <a:xfrm>
            <a:off x="1009650" y="2714726"/>
            <a:ext cx="4742564" cy="3324821"/>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Objectifs : </a:t>
            </a:r>
          </a:p>
          <a:p>
            <a:pPr>
              <a:lnSpc>
                <a:spcPts val="1400"/>
              </a:lnSpc>
            </a:pPr>
            <a:r>
              <a:rPr lang="fr-FR" sz="1350" dirty="0">
                <a:solidFill>
                  <a:schemeClr val="tx1">
                    <a:lumMod val="65000"/>
                    <a:lumOff val="35000"/>
                  </a:schemeClr>
                </a:solidFill>
              </a:rPr>
              <a:t>Réduire les délais d’intégration et de mise en ligne grâce à des traductions livrées rapidement et dans le format choisi pour avoir un temps d’avance sur la concurrence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Résultats : </a:t>
            </a:r>
          </a:p>
          <a:p>
            <a:pPr>
              <a:lnSpc>
                <a:spcPts val="1400"/>
              </a:lnSpc>
            </a:pPr>
            <a:r>
              <a:rPr lang="fr-FR" sz="1350" i="1" dirty="0">
                <a:solidFill>
                  <a:schemeClr val="tx1">
                    <a:lumMod val="65000"/>
                    <a:lumOff val="35000"/>
                  </a:schemeClr>
                </a:solidFill>
              </a:rPr>
              <a:t>« Pour nous accompagner dans notre internationalisation, nous faisons confiance à </a:t>
            </a:r>
            <a:r>
              <a:rPr lang="fr-FR" sz="1350" i="1" dirty="0" err="1">
                <a:solidFill>
                  <a:schemeClr val="tx1">
                    <a:lumMod val="65000"/>
                    <a:lumOff val="35000"/>
                  </a:schemeClr>
                </a:solidFill>
              </a:rPr>
              <a:t>Milega</a:t>
            </a:r>
            <a:r>
              <a:rPr lang="fr-FR" sz="1350" i="1" dirty="0">
                <a:solidFill>
                  <a:schemeClr val="tx1">
                    <a:lumMod val="65000"/>
                    <a:lumOff val="35000"/>
                  </a:schemeClr>
                </a:solidFill>
              </a:rPr>
              <a:t> pour la traduction de notre catalogue produit en espagnol, italien et allemand. L’équipe de </a:t>
            </a:r>
            <a:r>
              <a:rPr lang="fr-FR" sz="1350" i="1" dirty="0" err="1">
                <a:solidFill>
                  <a:schemeClr val="tx1">
                    <a:lumMod val="65000"/>
                    <a:lumOff val="35000"/>
                  </a:schemeClr>
                </a:solidFill>
              </a:rPr>
              <a:t>Milega</a:t>
            </a:r>
            <a:r>
              <a:rPr lang="fr-FR" sz="1350" i="1" dirty="0">
                <a:solidFill>
                  <a:schemeClr val="tx1">
                    <a:lumMod val="65000"/>
                    <a:lumOff val="35000"/>
                  </a:schemeClr>
                </a:solidFill>
              </a:rPr>
              <a:t> sait s’adapter à nos besoins en fonction de la saisonnalité et la qualité de la traduction est toujours au rendez-vous. Le site réalise aujourd’hui 20 % de son chiffre d’affaires à l’international.</a:t>
            </a:r>
            <a:br>
              <a:rPr lang="fr-FR" sz="1350" i="1" dirty="0">
                <a:solidFill>
                  <a:schemeClr val="tx1">
                    <a:lumMod val="65000"/>
                    <a:lumOff val="35000"/>
                  </a:schemeClr>
                </a:solidFill>
              </a:rPr>
            </a:br>
            <a:r>
              <a:rPr lang="fr-FR" sz="1350" i="1" dirty="0">
                <a:solidFill>
                  <a:schemeClr val="tx1">
                    <a:lumMod val="65000"/>
                    <a:lumOff val="35000"/>
                  </a:schemeClr>
                </a:solidFill>
              </a:rPr>
              <a:t>Cette part est en constante progression, preuve que le partenariat fonctionne.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Jeremy Durand, </a:t>
            </a:r>
            <a:r>
              <a:rPr lang="fr-FR" sz="1350" dirty="0">
                <a:solidFill>
                  <a:schemeClr val="tx1">
                    <a:lumMod val="65000"/>
                    <a:lumOff val="35000"/>
                  </a:schemeClr>
                </a:solidFill>
              </a:rPr>
              <a:t>Responsable coordination traductions.</a:t>
            </a:r>
          </a:p>
        </p:txBody>
      </p:sp>
      <p:pic>
        <p:nvPicPr>
          <p:cNvPr id="22" name="Imagen 21">
            <a:extLst>
              <a:ext uri="{FF2B5EF4-FFF2-40B4-BE49-F238E27FC236}">
                <a16:creationId xmlns:a16="http://schemas.microsoft.com/office/drawing/2014/main" id="{6235FBF8-777F-4210-A0A7-EC2AC610E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6" y="2746815"/>
            <a:ext cx="518097" cy="501110"/>
          </a:xfrm>
          <a:prstGeom prst="rect">
            <a:avLst/>
          </a:prstGeom>
        </p:spPr>
      </p:pic>
      <p:pic>
        <p:nvPicPr>
          <p:cNvPr id="23" name="Imagen 22">
            <a:extLst>
              <a:ext uri="{FF2B5EF4-FFF2-40B4-BE49-F238E27FC236}">
                <a16:creationId xmlns:a16="http://schemas.microsoft.com/office/drawing/2014/main" id="{4B223772-18F8-451A-AE1C-647EE43ED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52" y="3992857"/>
            <a:ext cx="477731" cy="528018"/>
          </a:xfrm>
          <a:prstGeom prst="rect">
            <a:avLst/>
          </a:prstGeom>
        </p:spPr>
      </p:pic>
      <p:pic>
        <p:nvPicPr>
          <p:cNvPr id="28" name="Imagen 27">
            <a:extLst>
              <a:ext uri="{FF2B5EF4-FFF2-40B4-BE49-F238E27FC236}">
                <a16:creationId xmlns:a16="http://schemas.microsoft.com/office/drawing/2014/main" id="{C37D2464-0952-44C6-A6E8-B2E21FACB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445" y="0"/>
            <a:ext cx="7605555" cy="6858000"/>
          </a:xfrm>
          <a:prstGeom prst="rect">
            <a:avLst/>
          </a:prstGeom>
        </p:spPr>
      </p:pic>
    </p:spTree>
    <p:extLst>
      <p:ext uri="{BB962C8B-B14F-4D97-AF65-F5344CB8AC3E}">
        <p14:creationId xmlns:p14="http://schemas.microsoft.com/office/powerpoint/2010/main" val="2728847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2" accel="18000" decel="800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1+#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750"/>
                                        <p:tgtEl>
                                          <p:spTgt spid="22"/>
                                        </p:tgtEl>
                                      </p:cBhvr>
                                    </p:animEffect>
                                    <p:anim calcmode="lin" valueType="num">
                                      <p:cBhvr>
                                        <p:cTn id="25" dur="750" fill="hold"/>
                                        <p:tgtEl>
                                          <p:spTgt spid="22"/>
                                        </p:tgtEl>
                                        <p:attrNameLst>
                                          <p:attrName>ppt_w</p:attrName>
                                        </p:attrNameLst>
                                      </p:cBhvr>
                                      <p:tavLst>
                                        <p:tav tm="0" fmla="#ppt_w*sin(2.5*pi*$)">
                                          <p:val>
                                            <p:fltVal val="0"/>
                                          </p:val>
                                        </p:tav>
                                        <p:tav tm="100000">
                                          <p:val>
                                            <p:fltVal val="1"/>
                                          </p:val>
                                        </p:tav>
                                      </p:tavLst>
                                    </p:anim>
                                    <p:anim calcmode="lin" valueType="num">
                                      <p:cBhvr>
                                        <p:cTn id="26" dur="750" fill="hold"/>
                                        <p:tgtEl>
                                          <p:spTgt spid="22"/>
                                        </p:tgtEl>
                                        <p:attrNameLst>
                                          <p:attrName>ppt_h</p:attrName>
                                        </p:attrNameLst>
                                      </p:cBhvr>
                                      <p:tavLst>
                                        <p:tav tm="0">
                                          <p:val>
                                            <p:strVal val="#ppt_h"/>
                                          </p:val>
                                        </p:tav>
                                        <p:tav tm="100000">
                                          <p:val>
                                            <p:strVal val="#ppt_h"/>
                                          </p:val>
                                        </p:tav>
                                      </p:tavLst>
                                    </p:anim>
                                  </p:childTnLst>
                                </p:cTn>
                              </p:par>
                            </p:childTnLst>
                          </p:cTn>
                        </p:par>
                        <p:par>
                          <p:cTn id="27" fill="hold">
                            <p:stCondLst>
                              <p:cond delay="275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750"/>
                                        <p:tgtEl>
                                          <p:spTgt spid="23"/>
                                        </p:tgtEl>
                                      </p:cBhvr>
                                    </p:animEffect>
                                    <p:anim calcmode="lin" valueType="num">
                                      <p:cBhvr>
                                        <p:cTn id="31" dur="750" fill="hold"/>
                                        <p:tgtEl>
                                          <p:spTgt spid="23"/>
                                        </p:tgtEl>
                                        <p:attrNameLst>
                                          <p:attrName>ppt_w</p:attrName>
                                        </p:attrNameLst>
                                      </p:cBhvr>
                                      <p:tavLst>
                                        <p:tav tm="0" fmla="#ppt_w*sin(2.5*pi*$)">
                                          <p:val>
                                            <p:fltVal val="0"/>
                                          </p:val>
                                        </p:tav>
                                        <p:tav tm="100000">
                                          <p:val>
                                            <p:fltVal val="1"/>
                                          </p:val>
                                        </p:tav>
                                      </p:tavLst>
                                    </p:anim>
                                    <p:anim calcmode="lin" valueType="num">
                                      <p:cBhvr>
                                        <p:cTn id="32" dur="75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2" name="Rectángulo: esquinas redondeadas 11">
            <a:extLst>
              <a:ext uri="{FF2B5EF4-FFF2-40B4-BE49-F238E27FC236}">
                <a16:creationId xmlns:a16="http://schemas.microsoft.com/office/drawing/2014/main" id="{59A899AD-2043-47A0-87BE-AA1CD115AD24}"/>
              </a:ext>
            </a:extLst>
          </p:cNvPr>
          <p:cNvSpPr/>
          <p:nvPr/>
        </p:nvSpPr>
        <p:spPr>
          <a:xfrm>
            <a:off x="486578" y="1547100"/>
            <a:ext cx="6552176"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2C1D5D0F-89EA-491D-9233-0E6D6E469136}"/>
              </a:ext>
            </a:extLst>
          </p:cNvPr>
          <p:cNvSpPr txBox="1"/>
          <p:nvPr/>
        </p:nvSpPr>
        <p:spPr>
          <a:xfrm>
            <a:off x="692249" y="1709430"/>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Cas client : </a:t>
            </a:r>
            <a:r>
              <a:rPr lang="fr-FR" sz="2650" b="1" dirty="0" err="1">
                <a:solidFill>
                  <a:schemeClr val="bg1"/>
                </a:solidFill>
                <a:latin typeface="+mj-lt"/>
              </a:rPr>
              <a:t>CroisiEurope</a:t>
            </a:r>
            <a:r>
              <a:rPr lang="fr-FR" sz="2650" b="1" dirty="0">
                <a:solidFill>
                  <a:schemeClr val="bg1"/>
                </a:solidFill>
                <a:latin typeface="+mj-lt"/>
              </a:rPr>
              <a:t> </a:t>
            </a:r>
            <a:endParaRPr lang="es-ES" sz="2650" b="1" dirty="0">
              <a:solidFill>
                <a:schemeClr val="bg1"/>
              </a:solidFill>
              <a:latin typeface="+mj-lt"/>
            </a:endParaRPr>
          </a:p>
        </p:txBody>
      </p:sp>
      <p:sp>
        <p:nvSpPr>
          <p:cNvPr id="21" name="CuadroTexto 20">
            <a:extLst>
              <a:ext uri="{FF2B5EF4-FFF2-40B4-BE49-F238E27FC236}">
                <a16:creationId xmlns:a16="http://schemas.microsoft.com/office/drawing/2014/main" id="{02573CF8-8A2A-460A-B0F9-1571E12D9614}"/>
              </a:ext>
            </a:extLst>
          </p:cNvPr>
          <p:cNvSpPr txBox="1"/>
          <p:nvPr/>
        </p:nvSpPr>
        <p:spPr>
          <a:xfrm>
            <a:off x="1009650" y="2714726"/>
            <a:ext cx="4742564" cy="3683894"/>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Objectifs : </a:t>
            </a:r>
          </a:p>
          <a:p>
            <a:pPr>
              <a:lnSpc>
                <a:spcPts val="1400"/>
              </a:lnSpc>
            </a:pPr>
            <a:r>
              <a:rPr lang="fr-FR" sz="1350" dirty="0">
                <a:solidFill>
                  <a:schemeClr val="tx1">
                    <a:lumMod val="65000"/>
                    <a:lumOff val="35000"/>
                  </a:schemeClr>
                </a:solidFill>
              </a:rPr>
              <a:t>Économiser beaucoup d’argent et de temps grâce à un process de traduction sur mesure</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Résultats : </a:t>
            </a:r>
          </a:p>
          <a:p>
            <a:pPr>
              <a:lnSpc>
                <a:spcPts val="1400"/>
              </a:lnSpc>
            </a:pPr>
            <a:r>
              <a:rPr lang="fr-FR" sz="1350" i="1" dirty="0">
                <a:solidFill>
                  <a:schemeClr val="tx1">
                    <a:lumMod val="65000"/>
                    <a:lumOff val="35000"/>
                  </a:schemeClr>
                </a:solidFill>
              </a:rPr>
              <a:t>« Rapidité, efficacité et qualité sont au rendez-vous depuis le début de notre collaboration. Le contact est agréable et régulier, je n’ai jamais eu à déplorer de retard de livraison — bien au contraire, il est arrivé fréquemment que je réceptionne les traductions avant le délai demandé. Notre équipe de Madrid a pu relire le contenu de certaines traductions et faire quelques recommandations en matière de préférences terminologiques, que </a:t>
            </a:r>
            <a:r>
              <a:rPr lang="fr-FR" sz="1350" i="1" dirty="0" err="1">
                <a:solidFill>
                  <a:schemeClr val="tx1">
                    <a:lumMod val="65000"/>
                    <a:lumOff val="35000"/>
                  </a:schemeClr>
                </a:solidFill>
              </a:rPr>
              <a:t>Milega</a:t>
            </a:r>
            <a:r>
              <a:rPr lang="fr-FR" sz="1350" i="1" dirty="0">
                <a:solidFill>
                  <a:schemeClr val="tx1">
                    <a:lumMod val="65000"/>
                    <a:lumOff val="35000"/>
                  </a:schemeClr>
                </a:solidFill>
              </a:rPr>
              <a:t> a respectées sans aucun souci depuis lors. Les tarifs pratiqués sont exceptionnels pour le milieu de la traduction sans aucun impact négatif sur la qualité du produit livré, je ne peux que recommander cette société.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Éléonore </a:t>
            </a:r>
            <a:r>
              <a:rPr lang="fr-FR" sz="1350" b="1" dirty="0" err="1">
                <a:solidFill>
                  <a:schemeClr val="tx1">
                    <a:lumMod val="65000"/>
                    <a:lumOff val="35000"/>
                  </a:schemeClr>
                </a:solidFill>
              </a:rPr>
              <a:t>Lovillo</a:t>
            </a:r>
            <a:r>
              <a:rPr lang="fr-FR" sz="1350" b="1" dirty="0">
                <a:solidFill>
                  <a:schemeClr val="tx1">
                    <a:lumMod val="65000"/>
                    <a:lumOff val="35000"/>
                  </a:schemeClr>
                </a:solidFill>
              </a:rPr>
              <a:t>, </a:t>
            </a:r>
            <a:r>
              <a:rPr lang="fr-FR" sz="1350" dirty="0" err="1">
                <a:solidFill>
                  <a:schemeClr val="tx1">
                    <a:lumMod val="65000"/>
                    <a:lumOff val="35000"/>
                  </a:schemeClr>
                </a:solidFill>
              </a:rPr>
              <a:t>CroisiEurope</a:t>
            </a:r>
            <a:endParaRPr lang="fr-FR" sz="1350" dirty="0">
              <a:solidFill>
                <a:schemeClr val="tx1">
                  <a:lumMod val="65000"/>
                  <a:lumOff val="35000"/>
                </a:schemeClr>
              </a:solidFill>
            </a:endParaRPr>
          </a:p>
        </p:txBody>
      </p:sp>
      <p:pic>
        <p:nvPicPr>
          <p:cNvPr id="22" name="Imagen 21">
            <a:extLst>
              <a:ext uri="{FF2B5EF4-FFF2-40B4-BE49-F238E27FC236}">
                <a16:creationId xmlns:a16="http://schemas.microsoft.com/office/drawing/2014/main" id="{6235FBF8-777F-4210-A0A7-EC2AC610E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6" y="2746815"/>
            <a:ext cx="518097" cy="501110"/>
          </a:xfrm>
          <a:prstGeom prst="rect">
            <a:avLst/>
          </a:prstGeom>
        </p:spPr>
      </p:pic>
      <p:pic>
        <p:nvPicPr>
          <p:cNvPr id="9" name="Imagen 8">
            <a:extLst>
              <a:ext uri="{FF2B5EF4-FFF2-40B4-BE49-F238E27FC236}">
                <a16:creationId xmlns:a16="http://schemas.microsoft.com/office/drawing/2014/main" id="{9C7CDBA1-4FF2-4B2D-A02F-B41D1933A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52" y="3790831"/>
            <a:ext cx="477731" cy="528018"/>
          </a:xfrm>
          <a:prstGeom prst="rect">
            <a:avLst/>
          </a:prstGeom>
        </p:spPr>
      </p:pic>
      <p:pic>
        <p:nvPicPr>
          <p:cNvPr id="14" name="Imagen 13" descr="Imagen que contiene computadora, monitor, pantalla, negro&#10;&#10;Descripción generada automáticamente">
            <a:extLst>
              <a:ext uri="{FF2B5EF4-FFF2-40B4-BE49-F238E27FC236}">
                <a16:creationId xmlns:a16="http://schemas.microsoft.com/office/drawing/2014/main" id="{A2D41215-C371-4458-AAD8-B048E01468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697" y="0"/>
            <a:ext cx="7589303" cy="6858000"/>
          </a:xfrm>
          <a:prstGeom prst="rect">
            <a:avLst/>
          </a:prstGeom>
        </p:spPr>
      </p:pic>
    </p:spTree>
    <p:extLst>
      <p:ext uri="{BB962C8B-B14F-4D97-AF65-F5344CB8AC3E}">
        <p14:creationId xmlns:p14="http://schemas.microsoft.com/office/powerpoint/2010/main" val="26795232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2" accel="9000" decel="400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1+#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750"/>
                                        <p:tgtEl>
                                          <p:spTgt spid="22"/>
                                        </p:tgtEl>
                                      </p:cBhvr>
                                    </p:animEffect>
                                    <p:anim calcmode="lin" valueType="num">
                                      <p:cBhvr>
                                        <p:cTn id="25" dur="750" fill="hold"/>
                                        <p:tgtEl>
                                          <p:spTgt spid="22"/>
                                        </p:tgtEl>
                                        <p:attrNameLst>
                                          <p:attrName>ppt_w</p:attrName>
                                        </p:attrNameLst>
                                      </p:cBhvr>
                                      <p:tavLst>
                                        <p:tav tm="0" fmla="#ppt_w*sin(2.5*pi*$)">
                                          <p:val>
                                            <p:fltVal val="0"/>
                                          </p:val>
                                        </p:tav>
                                        <p:tav tm="100000">
                                          <p:val>
                                            <p:fltVal val="1"/>
                                          </p:val>
                                        </p:tav>
                                      </p:tavLst>
                                    </p:anim>
                                    <p:anim calcmode="lin" valueType="num">
                                      <p:cBhvr>
                                        <p:cTn id="26" dur="750" fill="hold"/>
                                        <p:tgtEl>
                                          <p:spTgt spid="22"/>
                                        </p:tgtEl>
                                        <p:attrNameLst>
                                          <p:attrName>ppt_h</p:attrName>
                                        </p:attrNameLst>
                                      </p:cBhvr>
                                      <p:tavLst>
                                        <p:tav tm="0">
                                          <p:val>
                                            <p:strVal val="#ppt_h"/>
                                          </p:val>
                                        </p:tav>
                                        <p:tav tm="100000">
                                          <p:val>
                                            <p:strVal val="#ppt_h"/>
                                          </p:val>
                                        </p:tav>
                                      </p:tavLst>
                                    </p:anim>
                                  </p:childTnLst>
                                </p:cTn>
                              </p:par>
                            </p:childTnLst>
                          </p:cTn>
                        </p:par>
                        <p:par>
                          <p:cTn id="27" fill="hold">
                            <p:stCondLst>
                              <p:cond delay="2750"/>
                            </p:stCondLst>
                            <p:childTnLst>
                              <p:par>
                                <p:cTn id="28" presetID="4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750"/>
                                        <p:tgtEl>
                                          <p:spTgt spid="9"/>
                                        </p:tgtEl>
                                      </p:cBhvr>
                                    </p:animEffect>
                                    <p:anim calcmode="lin" valueType="num">
                                      <p:cBhvr>
                                        <p:cTn id="31" dur="750" fill="hold"/>
                                        <p:tgtEl>
                                          <p:spTgt spid="9"/>
                                        </p:tgtEl>
                                        <p:attrNameLst>
                                          <p:attrName>ppt_w</p:attrName>
                                        </p:attrNameLst>
                                      </p:cBhvr>
                                      <p:tavLst>
                                        <p:tav tm="0" fmla="#ppt_w*sin(2.5*pi*$)">
                                          <p:val>
                                            <p:fltVal val="0"/>
                                          </p:val>
                                        </p:tav>
                                        <p:tav tm="100000">
                                          <p:val>
                                            <p:fltVal val="1"/>
                                          </p:val>
                                        </p:tav>
                                      </p:tavLst>
                                    </p:anim>
                                    <p:anim calcmode="lin" valueType="num">
                                      <p:cBhvr>
                                        <p:cTn id="3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2" name="Rectángulo: esquinas redondeadas 11">
            <a:extLst>
              <a:ext uri="{FF2B5EF4-FFF2-40B4-BE49-F238E27FC236}">
                <a16:creationId xmlns:a16="http://schemas.microsoft.com/office/drawing/2014/main" id="{59A899AD-2043-47A0-87BE-AA1CD115AD24}"/>
              </a:ext>
            </a:extLst>
          </p:cNvPr>
          <p:cNvSpPr/>
          <p:nvPr/>
        </p:nvSpPr>
        <p:spPr>
          <a:xfrm>
            <a:off x="486578" y="1547100"/>
            <a:ext cx="6552176"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CuadroTexto 12">
            <a:extLst>
              <a:ext uri="{FF2B5EF4-FFF2-40B4-BE49-F238E27FC236}">
                <a16:creationId xmlns:a16="http://schemas.microsoft.com/office/drawing/2014/main" id="{2C1D5D0F-89EA-491D-9233-0E6D6E469136}"/>
              </a:ext>
            </a:extLst>
          </p:cNvPr>
          <p:cNvSpPr txBox="1"/>
          <p:nvPr/>
        </p:nvSpPr>
        <p:spPr>
          <a:xfrm>
            <a:off x="692249" y="1709430"/>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Cas client : </a:t>
            </a:r>
            <a:r>
              <a:rPr lang="fr-FR" sz="2650" b="1" dirty="0" err="1">
                <a:solidFill>
                  <a:schemeClr val="bg1"/>
                </a:solidFill>
                <a:latin typeface="+mj-lt"/>
              </a:rPr>
              <a:t>Ceetiz</a:t>
            </a:r>
            <a:r>
              <a:rPr lang="fr-FR" sz="2650" b="1" dirty="0">
                <a:solidFill>
                  <a:schemeClr val="bg1"/>
                </a:solidFill>
                <a:latin typeface="+mj-lt"/>
              </a:rPr>
              <a:t> </a:t>
            </a:r>
            <a:endParaRPr lang="es-ES" sz="2650" b="1" dirty="0">
              <a:solidFill>
                <a:schemeClr val="bg1"/>
              </a:solidFill>
              <a:latin typeface="+mj-lt"/>
            </a:endParaRPr>
          </a:p>
        </p:txBody>
      </p:sp>
      <p:sp>
        <p:nvSpPr>
          <p:cNvPr id="21" name="CuadroTexto 20">
            <a:extLst>
              <a:ext uri="{FF2B5EF4-FFF2-40B4-BE49-F238E27FC236}">
                <a16:creationId xmlns:a16="http://schemas.microsoft.com/office/drawing/2014/main" id="{02573CF8-8A2A-460A-B0F9-1571E12D9614}"/>
              </a:ext>
            </a:extLst>
          </p:cNvPr>
          <p:cNvSpPr txBox="1"/>
          <p:nvPr/>
        </p:nvSpPr>
        <p:spPr>
          <a:xfrm>
            <a:off x="1009650" y="2714726"/>
            <a:ext cx="4742564" cy="2247603"/>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Objectifs : </a:t>
            </a:r>
          </a:p>
          <a:p>
            <a:pPr>
              <a:lnSpc>
                <a:spcPts val="1400"/>
              </a:lnSpc>
            </a:pPr>
            <a:r>
              <a:rPr lang="fr-FR" sz="1350" dirty="0">
                <a:solidFill>
                  <a:schemeClr val="tx1">
                    <a:lumMod val="65000"/>
                    <a:lumOff val="35000"/>
                  </a:schemeClr>
                </a:solidFill>
              </a:rPr>
              <a:t>Obtenir un site performant avec un </a:t>
            </a:r>
            <a:r>
              <a:rPr lang="fr-FR" sz="1350" dirty="0" err="1">
                <a:solidFill>
                  <a:schemeClr val="tx1">
                    <a:lumMod val="65000"/>
                    <a:lumOff val="35000"/>
                  </a:schemeClr>
                </a:solidFill>
              </a:rPr>
              <a:t>wording</a:t>
            </a:r>
            <a:r>
              <a:rPr lang="fr-FR" sz="1350" dirty="0">
                <a:solidFill>
                  <a:schemeClr val="tx1">
                    <a:lumMod val="65000"/>
                    <a:lumOff val="35000"/>
                  </a:schemeClr>
                </a:solidFill>
              </a:rPr>
              <a:t> sur mesure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Résultats : </a:t>
            </a:r>
          </a:p>
          <a:p>
            <a:pPr>
              <a:lnSpc>
                <a:spcPts val="1400"/>
              </a:lnSpc>
            </a:pPr>
            <a:r>
              <a:rPr lang="fr-FR" sz="1350" i="1" dirty="0">
                <a:solidFill>
                  <a:schemeClr val="tx1">
                    <a:lumMod val="65000"/>
                    <a:lumOff val="35000"/>
                  </a:schemeClr>
                </a:solidFill>
              </a:rPr>
              <a:t>« Nous nous appuyons sur </a:t>
            </a:r>
            <a:r>
              <a:rPr lang="fr-FR" sz="1350" i="1" dirty="0" err="1">
                <a:solidFill>
                  <a:schemeClr val="tx1">
                    <a:lumMod val="65000"/>
                    <a:lumOff val="35000"/>
                  </a:schemeClr>
                </a:solidFill>
              </a:rPr>
              <a:t>Milega</a:t>
            </a:r>
            <a:r>
              <a:rPr lang="fr-FR" sz="1350" i="1" dirty="0">
                <a:solidFill>
                  <a:schemeClr val="tx1">
                    <a:lumMod val="65000"/>
                    <a:lumOff val="35000"/>
                  </a:schemeClr>
                </a:solidFill>
              </a:rPr>
              <a:t> pour nos besoins de traductions touristiques. Notre secteur possède en effet des impératifs terminologiques, de réactivité et de référencement auxquels </a:t>
            </a:r>
            <a:r>
              <a:rPr lang="fr-FR" sz="1350" i="1" dirty="0" err="1">
                <a:solidFill>
                  <a:schemeClr val="tx1">
                    <a:lumMod val="65000"/>
                    <a:lumOff val="35000"/>
                  </a:schemeClr>
                </a:solidFill>
              </a:rPr>
              <a:t>Milega</a:t>
            </a:r>
            <a:r>
              <a:rPr lang="fr-FR" sz="1350" i="1" dirty="0">
                <a:solidFill>
                  <a:schemeClr val="tx1">
                    <a:lumMod val="65000"/>
                    <a:lumOff val="35000"/>
                  </a:schemeClr>
                </a:solidFill>
              </a:rPr>
              <a:t> a su répondre parfaitement.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Damien Bellon, </a:t>
            </a:r>
            <a:r>
              <a:rPr lang="en-US" sz="1350" dirty="0">
                <a:solidFill>
                  <a:schemeClr val="tx1">
                    <a:lumMod val="65000"/>
                    <a:lumOff val="35000"/>
                  </a:schemeClr>
                </a:solidFill>
              </a:rPr>
              <a:t>COO &amp; Co Founder chez </a:t>
            </a:r>
            <a:r>
              <a:rPr lang="en-US" sz="1350" dirty="0" err="1">
                <a:solidFill>
                  <a:schemeClr val="tx1">
                    <a:lumMod val="65000"/>
                    <a:lumOff val="35000"/>
                  </a:schemeClr>
                </a:solidFill>
              </a:rPr>
              <a:t>Ceetiz</a:t>
            </a:r>
            <a:endParaRPr lang="fr-FR" sz="1350" dirty="0">
              <a:solidFill>
                <a:schemeClr val="tx1">
                  <a:lumMod val="65000"/>
                  <a:lumOff val="35000"/>
                </a:schemeClr>
              </a:solidFill>
            </a:endParaRPr>
          </a:p>
        </p:txBody>
      </p:sp>
      <p:pic>
        <p:nvPicPr>
          <p:cNvPr id="22" name="Imagen 21">
            <a:extLst>
              <a:ext uri="{FF2B5EF4-FFF2-40B4-BE49-F238E27FC236}">
                <a16:creationId xmlns:a16="http://schemas.microsoft.com/office/drawing/2014/main" id="{6235FBF8-777F-4210-A0A7-EC2AC610E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6" y="2746815"/>
            <a:ext cx="518097" cy="501110"/>
          </a:xfrm>
          <a:prstGeom prst="rect">
            <a:avLst/>
          </a:prstGeom>
        </p:spPr>
      </p:pic>
      <p:pic>
        <p:nvPicPr>
          <p:cNvPr id="9" name="Imagen 8">
            <a:extLst>
              <a:ext uri="{FF2B5EF4-FFF2-40B4-BE49-F238E27FC236}">
                <a16:creationId xmlns:a16="http://schemas.microsoft.com/office/drawing/2014/main" id="{9C7CDBA1-4FF2-4B2D-A02F-B41D1933A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52" y="3610073"/>
            <a:ext cx="477731" cy="528018"/>
          </a:xfrm>
          <a:prstGeom prst="rect">
            <a:avLst/>
          </a:prstGeom>
        </p:spPr>
      </p:pic>
      <p:pic>
        <p:nvPicPr>
          <p:cNvPr id="11" name="Imagen 10">
            <a:extLst>
              <a:ext uri="{FF2B5EF4-FFF2-40B4-BE49-F238E27FC236}">
                <a16:creationId xmlns:a16="http://schemas.microsoft.com/office/drawing/2014/main" id="{53BC9B2D-C88B-4A78-8348-28BA1BDB3F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3934" y="0"/>
            <a:ext cx="7768066" cy="6858000"/>
          </a:xfrm>
          <a:prstGeom prst="rect">
            <a:avLst/>
          </a:prstGeom>
        </p:spPr>
      </p:pic>
    </p:spTree>
    <p:extLst>
      <p:ext uri="{BB962C8B-B14F-4D97-AF65-F5344CB8AC3E}">
        <p14:creationId xmlns:p14="http://schemas.microsoft.com/office/powerpoint/2010/main" val="41416839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2" accel="9000" decel="400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1+#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750"/>
                                        <p:tgtEl>
                                          <p:spTgt spid="22"/>
                                        </p:tgtEl>
                                      </p:cBhvr>
                                    </p:animEffect>
                                    <p:anim calcmode="lin" valueType="num">
                                      <p:cBhvr>
                                        <p:cTn id="25" dur="750" fill="hold"/>
                                        <p:tgtEl>
                                          <p:spTgt spid="22"/>
                                        </p:tgtEl>
                                        <p:attrNameLst>
                                          <p:attrName>ppt_w</p:attrName>
                                        </p:attrNameLst>
                                      </p:cBhvr>
                                      <p:tavLst>
                                        <p:tav tm="0" fmla="#ppt_w*sin(2.5*pi*$)">
                                          <p:val>
                                            <p:fltVal val="0"/>
                                          </p:val>
                                        </p:tav>
                                        <p:tav tm="100000">
                                          <p:val>
                                            <p:fltVal val="1"/>
                                          </p:val>
                                        </p:tav>
                                      </p:tavLst>
                                    </p:anim>
                                    <p:anim calcmode="lin" valueType="num">
                                      <p:cBhvr>
                                        <p:cTn id="26" dur="750" fill="hold"/>
                                        <p:tgtEl>
                                          <p:spTgt spid="22"/>
                                        </p:tgtEl>
                                        <p:attrNameLst>
                                          <p:attrName>ppt_h</p:attrName>
                                        </p:attrNameLst>
                                      </p:cBhvr>
                                      <p:tavLst>
                                        <p:tav tm="0">
                                          <p:val>
                                            <p:strVal val="#ppt_h"/>
                                          </p:val>
                                        </p:tav>
                                        <p:tav tm="100000">
                                          <p:val>
                                            <p:strVal val="#ppt_h"/>
                                          </p:val>
                                        </p:tav>
                                      </p:tavLst>
                                    </p:anim>
                                  </p:childTnLst>
                                </p:cTn>
                              </p:par>
                            </p:childTnLst>
                          </p:cTn>
                        </p:par>
                        <p:par>
                          <p:cTn id="27" fill="hold">
                            <p:stCondLst>
                              <p:cond delay="2750"/>
                            </p:stCondLst>
                            <p:childTnLst>
                              <p:par>
                                <p:cTn id="28" presetID="4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750"/>
                                        <p:tgtEl>
                                          <p:spTgt spid="9"/>
                                        </p:tgtEl>
                                      </p:cBhvr>
                                    </p:animEffect>
                                    <p:anim calcmode="lin" valueType="num">
                                      <p:cBhvr>
                                        <p:cTn id="31" dur="750" fill="hold"/>
                                        <p:tgtEl>
                                          <p:spTgt spid="9"/>
                                        </p:tgtEl>
                                        <p:attrNameLst>
                                          <p:attrName>ppt_w</p:attrName>
                                        </p:attrNameLst>
                                      </p:cBhvr>
                                      <p:tavLst>
                                        <p:tav tm="0" fmla="#ppt_w*sin(2.5*pi*$)">
                                          <p:val>
                                            <p:fltVal val="0"/>
                                          </p:val>
                                        </p:tav>
                                        <p:tav tm="100000">
                                          <p:val>
                                            <p:fltVal val="1"/>
                                          </p:val>
                                        </p:tav>
                                      </p:tavLst>
                                    </p:anim>
                                    <p:anim calcmode="lin" valueType="num">
                                      <p:cBhvr>
                                        <p:cTn id="32"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EA1F426-C116-4B9A-8BEB-E7DD2D16363F}"/>
              </a:ext>
            </a:extLst>
          </p:cNvPr>
          <p:cNvSpPr txBox="1"/>
          <p:nvPr/>
        </p:nvSpPr>
        <p:spPr>
          <a:xfrm>
            <a:off x="404037" y="2293515"/>
            <a:ext cx="4731490" cy="973856"/>
          </a:xfrm>
          <a:prstGeom prst="rect">
            <a:avLst/>
          </a:prstGeom>
          <a:noFill/>
        </p:spPr>
        <p:txBody>
          <a:bodyPr wrap="square" rtlCol="0">
            <a:spAutoFit/>
          </a:bodyPr>
          <a:lstStyle/>
          <a:p>
            <a:pPr>
              <a:lnSpc>
                <a:spcPts val="3400"/>
              </a:lnSpc>
            </a:pPr>
            <a:r>
              <a:rPr lang="fr-FR" sz="3500" b="1" dirty="0">
                <a:solidFill>
                  <a:srgbClr val="00A09D"/>
                </a:solidFill>
              </a:rPr>
              <a:t>Réservez votre appel</a:t>
            </a:r>
          </a:p>
          <a:p>
            <a:pPr>
              <a:lnSpc>
                <a:spcPts val="3400"/>
              </a:lnSpc>
            </a:pPr>
            <a:r>
              <a:rPr lang="fr-FR" sz="3500" b="1" dirty="0">
                <a:solidFill>
                  <a:srgbClr val="00A09D"/>
                </a:solidFill>
              </a:rPr>
              <a:t>stratégique maintenant</a:t>
            </a:r>
            <a:endParaRPr lang="es-ES" sz="3500" b="1" dirty="0">
              <a:solidFill>
                <a:srgbClr val="00A09D"/>
              </a:solidFill>
            </a:endParaRPr>
          </a:p>
        </p:txBody>
      </p:sp>
      <p:sp>
        <p:nvSpPr>
          <p:cNvPr id="15" name="Rectángulo: esquinas redondeadas 14">
            <a:extLst>
              <a:ext uri="{FF2B5EF4-FFF2-40B4-BE49-F238E27FC236}">
                <a16:creationId xmlns:a16="http://schemas.microsoft.com/office/drawing/2014/main" id="{31279767-D16F-42C6-A0DC-BEBA5A4FFDBF}"/>
              </a:ext>
            </a:extLst>
          </p:cNvPr>
          <p:cNvSpPr/>
          <p:nvPr/>
        </p:nvSpPr>
        <p:spPr>
          <a:xfrm>
            <a:off x="493948" y="3423182"/>
            <a:ext cx="4423144" cy="675763"/>
          </a:xfrm>
          <a:prstGeom prst="roundRect">
            <a:avLst>
              <a:gd name="adj" fmla="val 35872"/>
            </a:avLst>
          </a:prstGeom>
          <a:gradFill>
            <a:gsLst>
              <a:gs pos="0">
                <a:srgbClr val="00A09D">
                  <a:lumMod val="85000"/>
                </a:srgbClr>
              </a:gs>
              <a:gs pos="100000">
                <a:srgbClr val="226FA4"/>
              </a:gs>
            </a:gsLst>
            <a:lin ang="2400000" scaled="0"/>
          </a:gradFill>
          <a:ln>
            <a:noFill/>
          </a:ln>
          <a:effectLst>
            <a:outerShdw blurRad="50800" dist="38100" dir="2700000" algn="tl" rotWithShape="0">
              <a:prstClr val="black">
                <a:alpha val="15000"/>
              </a:prstClr>
            </a:outerShdw>
          </a:effectLst>
          <a:scene3d>
            <a:camera prst="orthographicFront"/>
            <a:lightRig rig="threePt" dir="t"/>
          </a:scene3d>
          <a:sp3d extrusionH="12700">
            <a:extrusionClr>
              <a:schemeClr val="accent1">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esquinas redondeadas 16">
            <a:extLst>
              <a:ext uri="{FF2B5EF4-FFF2-40B4-BE49-F238E27FC236}">
                <a16:creationId xmlns:a16="http://schemas.microsoft.com/office/drawing/2014/main" id="{C20E352E-B99C-4438-A31F-848FF3FB5745}"/>
              </a:ext>
            </a:extLst>
          </p:cNvPr>
          <p:cNvSpPr/>
          <p:nvPr/>
        </p:nvSpPr>
        <p:spPr>
          <a:xfrm>
            <a:off x="667614" y="3490168"/>
            <a:ext cx="4111255" cy="541789"/>
          </a:xfrm>
          <a:prstGeom prst="roundRect">
            <a:avLst>
              <a:gd name="adj" fmla="val 35872"/>
            </a:avLst>
          </a:prstGeom>
          <a:solidFill>
            <a:srgbClr val="F0F1F1">
              <a:alpha val="18000"/>
            </a:srgbClr>
          </a:solidFill>
          <a:ln>
            <a:noFill/>
          </a:ln>
          <a:scene3d>
            <a:camera prst="orthographicFront"/>
            <a:lightRig rig="threePt" dir="t"/>
          </a:scene3d>
          <a:sp3d extrusionH="12700">
            <a:extrusionClr>
              <a:schemeClr val="accent1">
                <a:lumMod val="20000"/>
                <a:lumOff val="8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9" name="Imagen 18">
            <a:extLst>
              <a:ext uri="{FF2B5EF4-FFF2-40B4-BE49-F238E27FC236}">
                <a16:creationId xmlns:a16="http://schemas.microsoft.com/office/drawing/2014/main" id="{E3916016-F39A-4DFF-9EF1-EA2C5007F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445" y="0"/>
            <a:ext cx="7605555" cy="6858000"/>
          </a:xfrm>
          <a:prstGeom prst="rect">
            <a:avLst/>
          </a:prstGeom>
        </p:spPr>
      </p:pic>
      <p:sp>
        <p:nvSpPr>
          <p:cNvPr id="20" name="CuadroTexto 19">
            <a:hlinkClick r:id="rId3"/>
            <a:extLst>
              <a:ext uri="{FF2B5EF4-FFF2-40B4-BE49-F238E27FC236}">
                <a16:creationId xmlns:a16="http://schemas.microsoft.com/office/drawing/2014/main" id="{0B2A725B-C726-4566-B6F5-4FCBA1AFE755}"/>
              </a:ext>
            </a:extLst>
          </p:cNvPr>
          <p:cNvSpPr txBox="1"/>
          <p:nvPr/>
        </p:nvSpPr>
        <p:spPr>
          <a:xfrm>
            <a:off x="493949" y="3585512"/>
            <a:ext cx="4423144" cy="393634"/>
          </a:xfrm>
          <a:prstGeom prst="rect">
            <a:avLst/>
          </a:prstGeom>
          <a:noFill/>
        </p:spPr>
        <p:txBody>
          <a:bodyPr wrap="square" rtlCol="0" anchor="t">
            <a:spAutoFit/>
          </a:bodyPr>
          <a:lstStyle/>
          <a:p>
            <a:pPr algn="ctr">
              <a:lnSpc>
                <a:spcPts val="2200"/>
              </a:lnSpc>
            </a:pPr>
            <a:r>
              <a:rPr lang="fr-FR" sz="2650" b="1" dirty="0">
                <a:solidFill>
                  <a:schemeClr val="bg1"/>
                </a:solidFill>
                <a:latin typeface="+mj-lt"/>
              </a:rPr>
              <a:t>Cliquez sur le lien ci-dessous </a:t>
            </a:r>
            <a:endParaRPr lang="es-ES" sz="2650" b="1" dirty="0">
              <a:solidFill>
                <a:schemeClr val="bg1"/>
              </a:solidFill>
              <a:latin typeface="+mj-lt"/>
            </a:endParaRPr>
          </a:p>
        </p:txBody>
      </p:sp>
      <p:pic>
        <p:nvPicPr>
          <p:cNvPr id="23" name="Imagen 22" descr="Imagen que contiene dibujo, alimentos&#10;&#10;Descripción generada automáticamente">
            <a:extLst>
              <a:ext uri="{FF2B5EF4-FFF2-40B4-BE49-F238E27FC236}">
                <a16:creationId xmlns:a16="http://schemas.microsoft.com/office/drawing/2014/main" id="{17D98B98-6CE8-46D1-A698-6A8E29EF0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12" y="223838"/>
            <a:ext cx="3458481" cy="1414462"/>
          </a:xfrm>
          <a:prstGeom prst="rect">
            <a:avLst/>
          </a:prstGeom>
        </p:spPr>
      </p:pic>
      <p:graphicFrame>
        <p:nvGraphicFramePr>
          <p:cNvPr id="2" name="Tabla 1">
            <a:extLst>
              <a:ext uri="{FF2B5EF4-FFF2-40B4-BE49-F238E27FC236}">
                <a16:creationId xmlns:a16="http://schemas.microsoft.com/office/drawing/2014/main" id="{B85C8319-18FF-46DA-A2D8-E558A143A973}"/>
              </a:ext>
            </a:extLst>
          </p:cNvPr>
          <p:cNvGraphicFramePr>
            <a:graphicFrameLocks noGrp="1"/>
          </p:cNvGraphicFramePr>
          <p:nvPr>
            <p:extLst>
              <p:ext uri="{D42A27DB-BD31-4B8C-83A1-F6EECF244321}">
                <p14:modId xmlns:p14="http://schemas.microsoft.com/office/powerpoint/2010/main" val="3056178293"/>
              </p:ext>
            </p:extLst>
          </p:nvPr>
        </p:nvGraphicFramePr>
        <p:xfrm>
          <a:off x="518337" y="5973742"/>
          <a:ext cx="2373719" cy="365760"/>
        </p:xfrm>
        <a:graphic>
          <a:graphicData uri="http://schemas.openxmlformats.org/drawingml/2006/table">
            <a:tbl>
              <a:tblPr/>
              <a:tblGrid>
                <a:gridCol w="2373719">
                  <a:extLst>
                    <a:ext uri="{9D8B030D-6E8A-4147-A177-3AD203B41FA5}">
                      <a16:colId xmlns:a16="http://schemas.microsoft.com/office/drawing/2014/main" val="497485861"/>
                    </a:ext>
                  </a:extLst>
                </a:gridCol>
              </a:tblGrid>
              <a:tr h="0">
                <a:tc>
                  <a:txBody>
                    <a:bodyPr/>
                    <a:lstStyle/>
                    <a:p>
                      <a:r>
                        <a:rPr lang="es-ES" sz="1200" dirty="0">
                          <a:solidFill>
                            <a:schemeClr val="tx1">
                              <a:lumMod val="75000"/>
                              <a:lumOff val="25000"/>
                            </a:schemeClr>
                          </a:solidFill>
                          <a:effectLst/>
                          <a:hlinkClick r:id="rId5">
                            <a:extLst>
                              <a:ext uri="{A12FA001-AC4F-418D-AE19-62706E023703}">
                                <ahyp:hlinkClr xmlns:ahyp="http://schemas.microsoft.com/office/drawing/2018/hyperlinkcolor" val="tx"/>
                              </a:ext>
                            </a:extLst>
                          </a:hlinkClick>
                        </a:rPr>
                        <a:t>www.e-translation-agency.com</a:t>
                      </a:r>
                      <a:br>
                        <a:rPr lang="es-ES" sz="1200" dirty="0">
                          <a:solidFill>
                            <a:schemeClr val="tx1">
                              <a:lumMod val="75000"/>
                              <a:lumOff val="25000"/>
                            </a:schemeClr>
                          </a:solidFill>
                          <a:effectLst/>
                        </a:rPr>
                      </a:br>
                      <a:r>
                        <a:rPr lang="es-ES" sz="1200" dirty="0">
                          <a:solidFill>
                            <a:schemeClr val="tx1">
                              <a:lumMod val="75000"/>
                              <a:lumOff val="25000"/>
                            </a:schemeClr>
                          </a:solidFill>
                          <a:effectLst/>
                        </a:rPr>
                        <a:t>⚡</a:t>
                      </a:r>
                      <a:r>
                        <a:rPr lang="es-ES" sz="1200" dirty="0" err="1">
                          <a:solidFill>
                            <a:schemeClr val="tx1">
                              <a:lumMod val="75000"/>
                              <a:lumOff val="25000"/>
                            </a:schemeClr>
                          </a:solidFill>
                          <a:effectLst/>
                          <a:hlinkClick r:id="rId6">
                            <a:extLst>
                              <a:ext uri="{A12FA001-AC4F-418D-AE19-62706E023703}">
                                <ahyp:hlinkClr xmlns:ahyp="http://schemas.microsoft.com/office/drawing/2018/hyperlinkcolor" val="tx"/>
                              </a:ext>
                            </a:extLst>
                          </a:hlinkClick>
                        </a:rPr>
                        <a:t>Our</a:t>
                      </a:r>
                      <a:r>
                        <a:rPr lang="es-ES" sz="1200" dirty="0">
                          <a:solidFill>
                            <a:schemeClr val="tx1">
                              <a:lumMod val="75000"/>
                              <a:lumOff val="25000"/>
                            </a:schemeClr>
                          </a:solidFill>
                          <a:effectLst/>
                        </a:rPr>
                        <a:t> </a:t>
                      </a:r>
                      <a:r>
                        <a:rPr lang="es-ES" sz="1200" dirty="0" err="1">
                          <a:solidFill>
                            <a:schemeClr val="tx1">
                              <a:lumMod val="75000"/>
                              <a:lumOff val="25000"/>
                            </a:schemeClr>
                          </a:solidFill>
                          <a:effectLst/>
                          <a:hlinkClick r:id="rId7">
                            <a:extLst>
                              <a:ext uri="{A12FA001-AC4F-418D-AE19-62706E023703}">
                                <ahyp:hlinkClr xmlns:ahyp="http://schemas.microsoft.com/office/drawing/2018/hyperlinkcolor" val="tx"/>
                              </a:ext>
                            </a:extLst>
                          </a:hlinkClick>
                        </a:rPr>
                        <a:t>references</a:t>
                      </a:r>
                      <a:r>
                        <a:rPr lang="es-ES" sz="1200" dirty="0">
                          <a:solidFill>
                            <a:schemeClr val="tx1">
                              <a:lumMod val="75000"/>
                              <a:lumOff val="25000"/>
                            </a:schemeClr>
                          </a:solidFill>
                          <a:effectLst/>
                        </a:rPr>
                        <a:t> ⚡</a:t>
                      </a:r>
                    </a:p>
                  </a:txBody>
                  <a:tcPr marL="0" marR="0" marT="0" marB="0" anchor="ctr">
                    <a:lnL>
                      <a:noFill/>
                    </a:lnL>
                    <a:lnR>
                      <a:noFill/>
                    </a:lnR>
                    <a:lnT>
                      <a:noFill/>
                    </a:lnT>
                    <a:lnB>
                      <a:noFill/>
                    </a:lnB>
                    <a:noFill/>
                  </a:tcPr>
                </a:tc>
                <a:extLst>
                  <a:ext uri="{0D108BD9-81ED-4DB2-BD59-A6C34878D82A}">
                    <a16:rowId xmlns:a16="http://schemas.microsoft.com/office/drawing/2014/main" val="1990674675"/>
                  </a:ext>
                </a:extLst>
              </a:tr>
            </a:tbl>
          </a:graphicData>
        </a:graphic>
      </p:graphicFrame>
      <p:sp>
        <p:nvSpPr>
          <p:cNvPr id="3" name="Rectangle 1">
            <a:extLst>
              <a:ext uri="{FF2B5EF4-FFF2-40B4-BE49-F238E27FC236}">
                <a16:creationId xmlns:a16="http://schemas.microsoft.com/office/drawing/2014/main" id="{F934DC11-0C38-4FDE-A1E0-7C88C896F48B}"/>
              </a:ext>
            </a:extLst>
          </p:cNvPr>
          <p:cNvSpPr>
            <a:spLocks noChangeArrowheads="1"/>
          </p:cNvSpPr>
          <p:nvPr/>
        </p:nvSpPr>
        <p:spPr bwMode="auto">
          <a:xfrm>
            <a:off x="1550960" y="4680913"/>
            <a:ext cx="1645322" cy="1200329"/>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dirty="0" err="1">
                <a:ln>
                  <a:noFill/>
                </a:ln>
                <a:solidFill>
                  <a:srgbClr val="666666"/>
                </a:solidFill>
                <a:effectLst/>
                <a:latin typeface="+mj-lt"/>
                <a:cs typeface="Times New Roman" panose="02020603050405020304" pitchFamily="18" charset="0"/>
              </a:rPr>
              <a:t>Mikaël</a:t>
            </a:r>
            <a:r>
              <a:rPr kumimoji="0" lang="es-ES" altLang="es-ES" sz="1800" b="0" i="0" u="none" strike="noStrike" cap="none" normalizeH="0" baseline="0" dirty="0">
                <a:ln>
                  <a:noFill/>
                </a:ln>
                <a:solidFill>
                  <a:srgbClr val="666666"/>
                </a:solidFill>
                <a:effectLst/>
                <a:latin typeface="+mj-lt"/>
                <a:cs typeface="Times New Roman" panose="02020603050405020304" pitchFamily="18" charset="0"/>
              </a:rPr>
              <a:t> Le Gallo</a:t>
            </a:r>
            <a:r>
              <a:rPr kumimoji="0" lang="es-ES" altLang="es-ES" sz="1800" b="1" i="0" u="none" strike="noStrike" cap="none" normalizeH="0" baseline="0" dirty="0">
                <a:ln>
                  <a:noFill/>
                </a:ln>
                <a:solidFill>
                  <a:srgbClr val="666666"/>
                </a:solidFill>
                <a:effectLst/>
                <a:latin typeface="+mj-lt"/>
                <a:cs typeface="Times New Roman" panose="02020603050405020304" pitchFamily="18" charset="0"/>
              </a:rPr>
              <a:t> </a:t>
            </a:r>
            <a:br>
              <a:rPr kumimoji="0" lang="es-ES" altLang="es-ES" sz="1800" b="0" i="0" u="none" strike="noStrike" cap="none" normalizeH="0" baseline="0" dirty="0">
                <a:ln>
                  <a:noFill/>
                </a:ln>
                <a:solidFill>
                  <a:srgbClr val="666666"/>
                </a:solidFill>
                <a:effectLst/>
                <a:latin typeface="Times New Roman" panose="02020603050405020304" pitchFamily="18" charset="0"/>
                <a:cs typeface="Times New Roman" panose="02020603050405020304" pitchFamily="18" charset="0"/>
              </a:rPr>
            </a:br>
            <a:r>
              <a:rPr kumimoji="0" lang="es-ES" altLang="es-ES" sz="1000" b="0" i="0" u="none" strike="noStrike" cap="none" normalizeH="0" baseline="0" dirty="0">
                <a:ln>
                  <a:noFill/>
                </a:ln>
                <a:solidFill>
                  <a:srgbClr val="666666"/>
                </a:solidFill>
                <a:effectLst/>
                <a:latin typeface="Times New Roman" panose="02020603050405020304" pitchFamily="18" charset="0"/>
                <a:cs typeface="Times New Roman" panose="02020603050405020304" pitchFamily="18" charset="0"/>
              </a:rPr>
              <a:t>☎ </a:t>
            </a:r>
            <a:r>
              <a:rPr kumimoji="0" lang="es-ES" altLang="es-ES" sz="1000" b="0" i="0" u="none" strike="noStrike" cap="none" normalizeH="0" baseline="0" dirty="0">
                <a:ln>
                  <a:noFill/>
                </a:ln>
                <a:solidFill>
                  <a:srgbClr val="666666"/>
                </a:solidFill>
                <a:effectLst/>
                <a:latin typeface="+mj-lt"/>
                <a:cs typeface="Times New Roman" panose="02020603050405020304" pitchFamily="18" charset="0"/>
              </a:rPr>
              <a:t>(0033)785095412 </a:t>
            </a:r>
            <a:br>
              <a:rPr kumimoji="0" lang="es-ES" altLang="es-ES" sz="1000" b="0" i="0" u="none" strike="noStrike" cap="none" normalizeH="0" baseline="0" dirty="0">
                <a:ln>
                  <a:noFill/>
                </a:ln>
                <a:solidFill>
                  <a:srgbClr val="666666"/>
                </a:solidFill>
                <a:effectLst/>
                <a:latin typeface="Times New Roman" panose="02020603050405020304" pitchFamily="18" charset="0"/>
                <a:cs typeface="Times New Roman" panose="02020603050405020304" pitchFamily="18" charset="0"/>
              </a:rPr>
            </a:b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186BA"/>
                </a:solidFill>
                <a:effectLst/>
                <a:latin typeface="Times New Roman" panose="02020603050405020304" pitchFamily="18" charset="0"/>
                <a:cs typeface="Times New Roman" panose="02020603050405020304" pitchFamily="18" charset="0"/>
              </a:rPr>
              <a:t>                  </a:t>
            </a:r>
            <a:br>
              <a:rPr kumimoji="0" lang="es-ES" altLang="es-ES" sz="1800" b="0" i="0" u="none" strike="noStrike" cap="none" normalizeH="0" baseline="0" dirty="0">
                <a:ln>
                  <a:noFill/>
                </a:ln>
                <a:solidFill>
                  <a:schemeClr val="tx1"/>
                </a:solidFill>
                <a:effectLst/>
              </a:rPr>
            </a:b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Image associée">
            <a:hlinkClick r:id="rId8"/>
            <a:extLst>
              <a:ext uri="{FF2B5EF4-FFF2-40B4-BE49-F238E27FC236}">
                <a16:creationId xmlns:a16="http://schemas.microsoft.com/office/drawing/2014/main" id="{5DC9573E-9E98-4B72-ABBE-C49CDAA1A2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5260" y="5311020"/>
            <a:ext cx="1225402" cy="395703"/>
          </a:xfrm>
          <a:prstGeom prst="rect">
            <a:avLst/>
          </a:prstGeom>
          <a:noFill/>
        </p:spPr>
      </p:pic>
      <p:pic>
        <p:nvPicPr>
          <p:cNvPr id="13" name="Imagen 12" descr="Hombre con barba y bigote&#10;&#10;Descripción generada automáticamente">
            <a:extLst>
              <a:ext uri="{FF2B5EF4-FFF2-40B4-BE49-F238E27FC236}">
                <a16:creationId xmlns:a16="http://schemas.microsoft.com/office/drawing/2014/main" id="{CAF39C99-F7F4-4E10-9FEC-487E2FC67B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948" y="4729040"/>
            <a:ext cx="988572" cy="988572"/>
          </a:xfrm>
          <a:prstGeom prst="ellipse">
            <a:avLst/>
          </a:prstGeom>
        </p:spPr>
      </p:pic>
    </p:spTree>
    <p:extLst>
      <p:ext uri="{BB962C8B-B14F-4D97-AF65-F5344CB8AC3E}">
        <p14:creationId xmlns:p14="http://schemas.microsoft.com/office/powerpoint/2010/main" val="31939678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750"/>
                                        <p:tgtEl>
                                          <p:spTgt spid="20"/>
                                        </p:tgtEl>
                                      </p:cBhvr>
                                    </p:animEffect>
                                  </p:childTnLst>
                                </p:cTn>
                              </p:par>
                            </p:childTnLst>
                          </p:cTn>
                        </p:par>
                        <p:par>
                          <p:cTn id="22" fill="hold">
                            <p:stCondLst>
                              <p:cond delay="2250"/>
                            </p:stCondLst>
                            <p:childTnLst>
                              <p:par>
                                <p:cTn id="23" presetID="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2" presetClass="entr" presetSubtype="4"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1+#ppt_h/2"/>
                                          </p:val>
                                        </p:tav>
                                        <p:tav tm="100000">
                                          <p:val>
                                            <p:strVal val="#ppt_y"/>
                                          </p:val>
                                        </p:tav>
                                      </p:tavLst>
                                    </p:anim>
                                  </p:childTnLst>
                                </p:cTn>
                              </p:par>
                            </p:childTnLst>
                          </p:cTn>
                        </p:par>
                        <p:par>
                          <p:cTn id="32" fill="hold">
                            <p:stCondLst>
                              <p:cond delay="3250"/>
                            </p:stCondLst>
                            <p:childTnLst>
                              <p:par>
                                <p:cTn id="33" presetID="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par>
                          <p:cTn id="37" fill="hold">
                            <p:stCondLst>
                              <p:cond delay="3750"/>
                            </p:stCondLst>
                            <p:childTnLst>
                              <p:par>
                                <p:cTn id="38" presetID="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7" grpId="0" animBg="1"/>
      <p:bldP spid="2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1" name="Rectángulo: esquinas redondeadas 10">
            <a:extLst>
              <a:ext uri="{FF2B5EF4-FFF2-40B4-BE49-F238E27FC236}">
                <a16:creationId xmlns:a16="http://schemas.microsoft.com/office/drawing/2014/main" id="{4FEF6D49-5F0E-400A-869F-1F9CAA6EF918}"/>
              </a:ext>
            </a:extLst>
          </p:cNvPr>
          <p:cNvSpPr/>
          <p:nvPr/>
        </p:nvSpPr>
        <p:spPr>
          <a:xfrm rot="10800000">
            <a:off x="4579026" y="1478523"/>
            <a:ext cx="6838943" cy="917125"/>
          </a:xfrm>
          <a:prstGeom prst="roundRect">
            <a:avLst>
              <a:gd name="adj" fmla="val 23285"/>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53515F4B-67A1-4B9E-9E69-44E6DCC4E370}"/>
              </a:ext>
            </a:extLst>
          </p:cNvPr>
          <p:cNvSpPr txBox="1"/>
          <p:nvPr/>
        </p:nvSpPr>
        <p:spPr>
          <a:xfrm>
            <a:off x="6628649" y="1636071"/>
            <a:ext cx="5525245" cy="675762"/>
          </a:xfrm>
          <a:prstGeom prst="rect">
            <a:avLst/>
          </a:prstGeom>
          <a:noFill/>
        </p:spPr>
        <p:txBody>
          <a:bodyPr wrap="square" rtlCol="0" anchor="t">
            <a:spAutoFit/>
          </a:bodyPr>
          <a:lstStyle/>
          <a:p>
            <a:pPr>
              <a:lnSpc>
                <a:spcPts val="2200"/>
              </a:lnSpc>
            </a:pPr>
            <a:r>
              <a:rPr lang="fr-FR" sz="2650" dirty="0">
                <a:solidFill>
                  <a:schemeClr val="bg1"/>
                </a:solidFill>
                <a:latin typeface="+mj-lt"/>
              </a:rPr>
              <a:t>Avez-vous déjà rencontré </a:t>
            </a:r>
          </a:p>
          <a:p>
            <a:pPr>
              <a:lnSpc>
                <a:spcPts val="2200"/>
              </a:lnSpc>
            </a:pPr>
            <a:r>
              <a:rPr lang="fr-FR" sz="2650" dirty="0">
                <a:solidFill>
                  <a:schemeClr val="bg1"/>
                </a:solidFill>
                <a:latin typeface="+mj-lt"/>
              </a:rPr>
              <a:t>l’une de ces problématiques ?</a:t>
            </a:r>
            <a:endParaRPr lang="es-ES" sz="2650" dirty="0">
              <a:solidFill>
                <a:schemeClr val="bg1"/>
              </a:solidFill>
              <a:latin typeface="+mj-lt"/>
            </a:endParaRPr>
          </a:p>
        </p:txBody>
      </p:sp>
      <p:sp>
        <p:nvSpPr>
          <p:cNvPr id="13" name="CuadroTexto 12">
            <a:extLst>
              <a:ext uri="{FF2B5EF4-FFF2-40B4-BE49-F238E27FC236}">
                <a16:creationId xmlns:a16="http://schemas.microsoft.com/office/drawing/2014/main" id="{CA69CD52-C3F5-4A75-B55B-04B478150180}"/>
              </a:ext>
            </a:extLst>
          </p:cNvPr>
          <p:cNvSpPr txBox="1"/>
          <p:nvPr/>
        </p:nvSpPr>
        <p:spPr>
          <a:xfrm>
            <a:off x="7122691" y="2902544"/>
            <a:ext cx="5086350" cy="2606676"/>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 Les traductions de notre site anglais ne sont pas</a:t>
            </a:r>
          </a:p>
          <a:p>
            <a:pPr>
              <a:lnSpc>
                <a:spcPts val="1400"/>
              </a:lnSpc>
            </a:pPr>
            <a:r>
              <a:rPr lang="fr-FR" sz="1350" dirty="0">
                <a:solidFill>
                  <a:schemeClr val="tx1">
                    <a:lumMod val="65000"/>
                    <a:lumOff val="35000"/>
                  </a:schemeClr>
                </a:solidFill>
              </a:rPr>
              <a:t>en adéquation avec </a:t>
            </a:r>
            <a:r>
              <a:rPr lang="fr-FR" sz="1350" b="1" dirty="0">
                <a:solidFill>
                  <a:schemeClr val="tx1">
                    <a:lumMod val="65000"/>
                    <a:lumOff val="35000"/>
                  </a:schemeClr>
                </a:solidFill>
              </a:rPr>
              <a:t>le ton, la philosophie et l’essence </a:t>
            </a:r>
          </a:p>
          <a:p>
            <a:pPr>
              <a:lnSpc>
                <a:spcPts val="1400"/>
              </a:lnSpc>
            </a:pPr>
            <a:r>
              <a:rPr lang="fr-FR" sz="1350" dirty="0">
                <a:solidFill>
                  <a:schemeClr val="tx1">
                    <a:lumMod val="65000"/>
                    <a:lumOff val="35000"/>
                  </a:schemeClr>
                </a:solidFill>
              </a:rPr>
              <a:t>même de notre marque »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 Notre site à l’international </a:t>
            </a:r>
            <a:r>
              <a:rPr lang="fr-FR" sz="1350" b="1" dirty="0">
                <a:solidFill>
                  <a:schemeClr val="tx1">
                    <a:lumMod val="65000"/>
                    <a:lumOff val="35000"/>
                  </a:schemeClr>
                </a:solidFill>
              </a:rPr>
              <a:t>n’a aucun trafic</a:t>
            </a:r>
            <a:r>
              <a:rPr lang="fr-FR" sz="1350" dirty="0">
                <a:solidFill>
                  <a:schemeClr val="tx1">
                    <a:lumMod val="65000"/>
                    <a:lumOff val="35000"/>
                  </a:schemeClr>
                </a:solidFill>
              </a:rPr>
              <a:t>, le taux </a:t>
            </a:r>
          </a:p>
          <a:p>
            <a:pPr>
              <a:lnSpc>
                <a:spcPts val="1400"/>
              </a:lnSpc>
            </a:pPr>
            <a:r>
              <a:rPr lang="fr-FR" sz="1350" dirty="0">
                <a:solidFill>
                  <a:schemeClr val="tx1">
                    <a:lumMod val="65000"/>
                    <a:lumOff val="35000"/>
                  </a:schemeClr>
                </a:solidFill>
              </a:rPr>
              <a:t>de conversion et l’engagement sont beaucoup trop</a:t>
            </a:r>
          </a:p>
          <a:p>
            <a:pPr>
              <a:lnSpc>
                <a:spcPts val="1400"/>
              </a:lnSpc>
            </a:pPr>
            <a:r>
              <a:rPr lang="fr-FR" sz="1350" dirty="0">
                <a:solidFill>
                  <a:schemeClr val="tx1">
                    <a:lumMod val="65000"/>
                    <a:lumOff val="35000"/>
                  </a:schemeClr>
                </a:solidFill>
              </a:rPr>
              <a:t>faibles ! »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 Comment déployer notre site e-commerce en allemand, </a:t>
            </a:r>
          </a:p>
          <a:p>
            <a:pPr>
              <a:lnSpc>
                <a:spcPts val="1400"/>
              </a:lnSpc>
            </a:pPr>
            <a:r>
              <a:rPr lang="fr-FR" sz="1350" dirty="0">
                <a:solidFill>
                  <a:schemeClr val="tx1">
                    <a:lumMod val="65000"/>
                    <a:lumOff val="35000"/>
                  </a:schemeClr>
                </a:solidFill>
              </a:rPr>
              <a:t>néerlandais et polonais </a:t>
            </a:r>
            <a:r>
              <a:rPr lang="fr-FR" sz="1350" b="1" dirty="0">
                <a:solidFill>
                  <a:schemeClr val="tx1">
                    <a:lumMod val="65000"/>
                    <a:lumOff val="35000"/>
                  </a:schemeClr>
                </a:solidFill>
              </a:rPr>
              <a:t>avant l’été </a:t>
            </a:r>
            <a:r>
              <a:rPr lang="fr-FR" sz="1350" dirty="0">
                <a:solidFill>
                  <a:schemeClr val="tx1">
                    <a:lumMod val="65000"/>
                    <a:lumOff val="35000"/>
                  </a:schemeClr>
                </a:solidFill>
              </a:rPr>
              <a:t>? » </a:t>
            </a:r>
            <a:endParaRPr lang="es-ES" sz="1350" dirty="0">
              <a:solidFill>
                <a:schemeClr val="tx1">
                  <a:lumMod val="65000"/>
                  <a:lumOff val="35000"/>
                </a:schemeClr>
              </a:solidFill>
            </a:endParaRPr>
          </a:p>
        </p:txBody>
      </p:sp>
      <p:sp>
        <p:nvSpPr>
          <p:cNvPr id="14" name="CuadroTexto 13">
            <a:extLst>
              <a:ext uri="{FF2B5EF4-FFF2-40B4-BE49-F238E27FC236}">
                <a16:creationId xmlns:a16="http://schemas.microsoft.com/office/drawing/2014/main" id="{5BD81C2B-4B45-4570-B36D-8ED69EE7E4D4}"/>
              </a:ext>
            </a:extLst>
          </p:cNvPr>
          <p:cNvSpPr txBox="1"/>
          <p:nvPr/>
        </p:nvSpPr>
        <p:spPr>
          <a:xfrm>
            <a:off x="6620001" y="2793306"/>
            <a:ext cx="716622" cy="738664"/>
          </a:xfrm>
          <a:prstGeom prst="rect">
            <a:avLst/>
          </a:prstGeom>
          <a:noFill/>
        </p:spPr>
        <p:txBody>
          <a:bodyPr wrap="square" rtlCol="0">
            <a:spAutoFit/>
          </a:bodyPr>
          <a:lstStyle/>
          <a:p>
            <a:r>
              <a:rPr lang="es-ES" sz="4200" b="1" dirty="0">
                <a:solidFill>
                  <a:srgbClr val="DE0202"/>
                </a:solidFill>
              </a:rPr>
              <a:t>X</a:t>
            </a:r>
          </a:p>
        </p:txBody>
      </p:sp>
      <p:pic>
        <p:nvPicPr>
          <p:cNvPr id="5" name="Imagen 4">
            <a:extLst>
              <a:ext uri="{FF2B5EF4-FFF2-40B4-BE49-F238E27FC236}">
                <a16:creationId xmlns:a16="http://schemas.microsoft.com/office/drawing/2014/main" id="{1158AF83-49A6-46C7-9B52-E148BB249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 y="544550"/>
            <a:ext cx="6223607" cy="6313449"/>
          </a:xfrm>
          <a:prstGeom prst="rect">
            <a:avLst/>
          </a:prstGeom>
        </p:spPr>
      </p:pic>
      <p:sp>
        <p:nvSpPr>
          <p:cNvPr id="22" name="CuadroTexto 21">
            <a:extLst>
              <a:ext uri="{FF2B5EF4-FFF2-40B4-BE49-F238E27FC236}">
                <a16:creationId xmlns:a16="http://schemas.microsoft.com/office/drawing/2014/main" id="{B7CCD2F0-E562-4D88-A00A-98D2C5EBA569}"/>
              </a:ext>
            </a:extLst>
          </p:cNvPr>
          <p:cNvSpPr txBox="1"/>
          <p:nvPr/>
        </p:nvSpPr>
        <p:spPr>
          <a:xfrm>
            <a:off x="6620001" y="3852084"/>
            <a:ext cx="716622" cy="738664"/>
          </a:xfrm>
          <a:prstGeom prst="rect">
            <a:avLst/>
          </a:prstGeom>
          <a:noFill/>
        </p:spPr>
        <p:txBody>
          <a:bodyPr wrap="square" rtlCol="0">
            <a:spAutoFit/>
          </a:bodyPr>
          <a:lstStyle/>
          <a:p>
            <a:r>
              <a:rPr lang="es-ES" sz="4200" b="1" dirty="0">
                <a:solidFill>
                  <a:srgbClr val="DE0202"/>
                </a:solidFill>
              </a:rPr>
              <a:t>X</a:t>
            </a:r>
          </a:p>
        </p:txBody>
      </p:sp>
      <p:sp>
        <p:nvSpPr>
          <p:cNvPr id="23" name="CuadroTexto 22">
            <a:extLst>
              <a:ext uri="{FF2B5EF4-FFF2-40B4-BE49-F238E27FC236}">
                <a16:creationId xmlns:a16="http://schemas.microsoft.com/office/drawing/2014/main" id="{8B3F429A-DC21-4099-84FB-D733E75A3BE0}"/>
              </a:ext>
            </a:extLst>
          </p:cNvPr>
          <p:cNvSpPr txBox="1"/>
          <p:nvPr/>
        </p:nvSpPr>
        <p:spPr>
          <a:xfrm>
            <a:off x="6620001" y="4934926"/>
            <a:ext cx="716622" cy="738664"/>
          </a:xfrm>
          <a:prstGeom prst="rect">
            <a:avLst/>
          </a:prstGeom>
          <a:noFill/>
        </p:spPr>
        <p:txBody>
          <a:bodyPr wrap="square" rtlCol="0">
            <a:spAutoFit/>
          </a:bodyPr>
          <a:lstStyle/>
          <a:p>
            <a:r>
              <a:rPr lang="es-ES" sz="4200" b="1" dirty="0">
                <a:solidFill>
                  <a:srgbClr val="DE0202"/>
                </a:solidFill>
              </a:rPr>
              <a:t>X</a:t>
            </a:r>
          </a:p>
        </p:txBody>
      </p:sp>
    </p:spTree>
    <p:extLst>
      <p:ext uri="{BB962C8B-B14F-4D97-AF65-F5344CB8AC3E}">
        <p14:creationId xmlns:p14="http://schemas.microsoft.com/office/powerpoint/2010/main" val="23474423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5" name="Rectángulo: esquinas redondeadas 14">
            <a:extLst>
              <a:ext uri="{FF2B5EF4-FFF2-40B4-BE49-F238E27FC236}">
                <a16:creationId xmlns:a16="http://schemas.microsoft.com/office/drawing/2014/main" id="{C0801391-5602-40D3-8239-F9B72A91B6FC}"/>
              </a:ext>
            </a:extLst>
          </p:cNvPr>
          <p:cNvSpPr/>
          <p:nvPr/>
        </p:nvSpPr>
        <p:spPr>
          <a:xfrm>
            <a:off x="500320" y="1683059"/>
            <a:ext cx="6838943" cy="917125"/>
          </a:xfrm>
          <a:prstGeom prst="roundRect">
            <a:avLst>
              <a:gd name="adj" fmla="val 23285"/>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3B466A79-67A5-4261-9782-5CBE62C6F347}"/>
              </a:ext>
            </a:extLst>
          </p:cNvPr>
          <p:cNvSpPr txBox="1"/>
          <p:nvPr/>
        </p:nvSpPr>
        <p:spPr>
          <a:xfrm>
            <a:off x="691072" y="1828575"/>
            <a:ext cx="5525245" cy="675762"/>
          </a:xfrm>
          <a:prstGeom prst="rect">
            <a:avLst/>
          </a:prstGeom>
          <a:noFill/>
        </p:spPr>
        <p:txBody>
          <a:bodyPr wrap="square" rtlCol="0" anchor="t">
            <a:spAutoFit/>
          </a:bodyPr>
          <a:lstStyle/>
          <a:p>
            <a:pPr>
              <a:lnSpc>
                <a:spcPts val="2200"/>
              </a:lnSpc>
            </a:pPr>
            <a:r>
              <a:rPr lang="fr-FR" sz="2650" dirty="0">
                <a:solidFill>
                  <a:schemeClr val="bg1"/>
                </a:solidFill>
                <a:latin typeface="+mj-lt"/>
              </a:rPr>
              <a:t>Pourquoi nos clients font-ils </a:t>
            </a:r>
          </a:p>
          <a:p>
            <a:pPr>
              <a:lnSpc>
                <a:spcPts val="2200"/>
              </a:lnSpc>
            </a:pPr>
            <a:r>
              <a:rPr lang="fr-FR" sz="2650" dirty="0">
                <a:solidFill>
                  <a:schemeClr val="bg1"/>
                </a:solidFill>
                <a:latin typeface="+mj-lt"/>
              </a:rPr>
              <a:t>appel à nous ? </a:t>
            </a:r>
            <a:endParaRPr lang="es-ES" sz="2650" dirty="0">
              <a:solidFill>
                <a:schemeClr val="bg1"/>
              </a:solidFill>
              <a:latin typeface="+mj-lt"/>
            </a:endParaRPr>
          </a:p>
        </p:txBody>
      </p:sp>
      <p:sp>
        <p:nvSpPr>
          <p:cNvPr id="17" name="CuadroTexto 16">
            <a:extLst>
              <a:ext uri="{FF2B5EF4-FFF2-40B4-BE49-F238E27FC236}">
                <a16:creationId xmlns:a16="http://schemas.microsoft.com/office/drawing/2014/main" id="{8106ECC1-6AAC-4F97-A27B-1DABC9BC69FE}"/>
              </a:ext>
            </a:extLst>
          </p:cNvPr>
          <p:cNvSpPr txBox="1"/>
          <p:nvPr/>
        </p:nvSpPr>
        <p:spPr>
          <a:xfrm>
            <a:off x="1431753" y="3119113"/>
            <a:ext cx="5086350" cy="2786212"/>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Quand la gestion de la </a:t>
            </a:r>
            <a:r>
              <a:rPr lang="fr-FR" sz="1350" b="1" dirty="0">
                <a:solidFill>
                  <a:schemeClr val="tx1">
                    <a:lumMod val="65000"/>
                    <a:lumOff val="35000"/>
                  </a:schemeClr>
                </a:solidFill>
              </a:rPr>
              <a:t>traduction en interne </a:t>
            </a:r>
          </a:p>
          <a:p>
            <a:pPr>
              <a:lnSpc>
                <a:spcPts val="1400"/>
              </a:lnSpc>
            </a:pPr>
            <a:r>
              <a:rPr lang="fr-FR" sz="1350" dirty="0">
                <a:solidFill>
                  <a:schemeClr val="tx1">
                    <a:lumMod val="65000"/>
                    <a:lumOff val="35000"/>
                  </a:schemeClr>
                </a:solidFill>
              </a:rPr>
              <a:t>est devenue un vrai </a:t>
            </a:r>
            <a:r>
              <a:rPr lang="fr-FR" sz="1350" b="1" dirty="0">
                <a:solidFill>
                  <a:schemeClr val="tx1">
                    <a:lumMod val="65000"/>
                    <a:lumOff val="35000"/>
                  </a:schemeClr>
                </a:solidFill>
              </a:rPr>
              <a:t>casse-tête</a:t>
            </a:r>
            <a:r>
              <a:rPr lang="fr-FR" sz="1350" dirty="0">
                <a:solidFill>
                  <a:schemeClr val="tx1">
                    <a:lumMod val="65000"/>
                    <a:lumOff val="35000"/>
                  </a:schemeClr>
                </a:solidFill>
              </a:rPr>
              <a:t>, source de tension, </a:t>
            </a:r>
          </a:p>
          <a:p>
            <a:pPr>
              <a:lnSpc>
                <a:spcPts val="1400"/>
              </a:lnSpc>
            </a:pPr>
            <a:r>
              <a:rPr lang="fr-FR" sz="1350" dirty="0">
                <a:solidFill>
                  <a:schemeClr val="tx1">
                    <a:lumMod val="65000"/>
                    <a:lumOff val="35000"/>
                  </a:schemeClr>
                </a:solidFill>
              </a:rPr>
              <a:t>de </a:t>
            </a:r>
            <a:r>
              <a:rPr lang="fr-FR" sz="1350" b="1" dirty="0">
                <a:solidFill>
                  <a:schemeClr val="tx1">
                    <a:lumMod val="65000"/>
                    <a:lumOff val="35000"/>
                  </a:schemeClr>
                </a:solidFill>
              </a:rPr>
              <a:t>retard</a:t>
            </a:r>
            <a:r>
              <a:rPr lang="fr-FR" sz="1350" dirty="0">
                <a:solidFill>
                  <a:schemeClr val="tx1">
                    <a:lumMod val="65000"/>
                    <a:lumOff val="35000"/>
                  </a:schemeClr>
                </a:solidFill>
              </a:rPr>
              <a:t> de mise en ligne et de </a:t>
            </a:r>
            <a:r>
              <a:rPr lang="fr-FR" sz="1350" b="1" dirty="0">
                <a:solidFill>
                  <a:schemeClr val="tx1">
                    <a:lumMod val="65000"/>
                    <a:lumOff val="35000"/>
                  </a:schemeClr>
                </a:solidFill>
              </a:rPr>
              <a:t>problèmes de qualité</a:t>
            </a:r>
            <a:r>
              <a:rPr lang="fr-FR" sz="1350" dirty="0">
                <a:solidFill>
                  <a:schemeClr val="tx1">
                    <a:lumMod val="65000"/>
                    <a:lumOff val="35000"/>
                  </a:schemeClr>
                </a:solidFill>
              </a:rPr>
              <a:t>. </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Quand il est </a:t>
            </a:r>
            <a:r>
              <a:rPr lang="fr-FR" sz="1350" b="1" dirty="0">
                <a:solidFill>
                  <a:schemeClr val="tx1">
                    <a:lumMod val="65000"/>
                    <a:lumOff val="35000"/>
                  </a:schemeClr>
                </a:solidFill>
              </a:rPr>
              <a:t>difficile de trouver des traducteurs </a:t>
            </a:r>
            <a:r>
              <a:rPr lang="fr-FR" sz="1350" dirty="0">
                <a:solidFill>
                  <a:schemeClr val="tx1">
                    <a:lumMod val="65000"/>
                    <a:lumOff val="35000"/>
                  </a:schemeClr>
                </a:solidFill>
              </a:rPr>
              <a:t>avec </a:t>
            </a:r>
          </a:p>
          <a:p>
            <a:pPr>
              <a:lnSpc>
                <a:spcPts val="1400"/>
              </a:lnSpc>
            </a:pPr>
            <a:r>
              <a:rPr lang="fr-FR" sz="1350" dirty="0">
                <a:solidFill>
                  <a:schemeClr val="tx1">
                    <a:lumMod val="65000"/>
                    <a:lumOff val="35000"/>
                  </a:schemeClr>
                </a:solidFill>
              </a:rPr>
              <a:t>une approche </a:t>
            </a:r>
            <a:r>
              <a:rPr lang="fr-FR" sz="1350" b="1" dirty="0">
                <a:solidFill>
                  <a:schemeClr val="tx1">
                    <a:lumMod val="65000"/>
                    <a:lumOff val="35000"/>
                  </a:schemeClr>
                </a:solidFill>
              </a:rPr>
              <a:t>SEO</a:t>
            </a:r>
            <a:r>
              <a:rPr lang="fr-FR" sz="1350" dirty="0">
                <a:solidFill>
                  <a:schemeClr val="tx1">
                    <a:lumMod val="65000"/>
                    <a:lumOff val="35000"/>
                  </a:schemeClr>
                </a:solidFill>
              </a:rPr>
              <a:t> et familiarisés avec les </a:t>
            </a:r>
            <a:r>
              <a:rPr lang="fr-FR" sz="1350" b="1" dirty="0">
                <a:solidFill>
                  <a:schemeClr val="tx1">
                    <a:lumMod val="65000"/>
                    <a:lumOff val="35000"/>
                  </a:schemeClr>
                </a:solidFill>
              </a:rPr>
              <a:t>différents</a:t>
            </a:r>
          </a:p>
          <a:p>
            <a:pPr>
              <a:lnSpc>
                <a:spcPts val="1400"/>
              </a:lnSpc>
            </a:pPr>
            <a:r>
              <a:rPr lang="fr-FR" sz="1350" b="1" dirty="0">
                <a:solidFill>
                  <a:schemeClr val="tx1">
                    <a:lumMod val="65000"/>
                    <a:lumOff val="35000"/>
                  </a:schemeClr>
                </a:solidFill>
              </a:rPr>
              <a:t>CMS et formats </a:t>
            </a:r>
            <a:r>
              <a:rPr lang="fr-FR" sz="1350" dirty="0">
                <a:solidFill>
                  <a:schemeClr val="tx1">
                    <a:lumMod val="65000"/>
                    <a:lumOff val="35000"/>
                  </a:schemeClr>
                </a:solidFill>
              </a:rPr>
              <a:t>(Prestashop, Wordpress, </a:t>
            </a:r>
            <a:r>
              <a:rPr lang="fr-FR" sz="1350" dirty="0" err="1">
                <a:solidFill>
                  <a:schemeClr val="tx1">
                    <a:lumMod val="65000"/>
                    <a:lumOff val="35000"/>
                  </a:schemeClr>
                </a:solidFill>
              </a:rPr>
              <a:t>Oxatis</a:t>
            </a:r>
            <a:r>
              <a:rPr lang="fr-FR" sz="1350" dirty="0">
                <a:solidFill>
                  <a:schemeClr val="tx1">
                    <a:lumMod val="65000"/>
                    <a:lumOff val="35000"/>
                  </a:schemeClr>
                </a:solidFill>
              </a:rPr>
              <a:t>, </a:t>
            </a:r>
          </a:p>
          <a:p>
            <a:pPr>
              <a:lnSpc>
                <a:spcPts val="1400"/>
              </a:lnSpc>
            </a:pPr>
            <a:r>
              <a:rPr lang="fr-FR" sz="1350" dirty="0">
                <a:solidFill>
                  <a:schemeClr val="tx1">
                    <a:lumMod val="65000"/>
                    <a:lumOff val="35000"/>
                  </a:schemeClr>
                </a:solidFill>
              </a:rPr>
              <a:t>XML, </a:t>
            </a:r>
            <a:r>
              <a:rPr lang="fr-FR" sz="1350" dirty="0" err="1">
                <a:solidFill>
                  <a:schemeClr val="tx1">
                    <a:lumMod val="65000"/>
                    <a:lumOff val="35000"/>
                  </a:schemeClr>
                </a:solidFill>
              </a:rPr>
              <a:t>json</a:t>
            </a:r>
            <a:r>
              <a:rPr lang="fr-FR" sz="1350" dirty="0">
                <a:solidFill>
                  <a:schemeClr val="tx1">
                    <a:lumMod val="65000"/>
                    <a:lumOff val="35000"/>
                  </a:schemeClr>
                </a:solidFill>
              </a:rPr>
              <a:t>, PO…)</a:t>
            </a:r>
          </a:p>
          <a:p>
            <a:pPr>
              <a:lnSpc>
                <a:spcPts val="1400"/>
              </a:lnSpc>
            </a:pPr>
            <a:endParaRPr lang="fr-FR" sz="1350" dirty="0">
              <a:solidFill>
                <a:schemeClr val="tx1">
                  <a:lumMod val="65000"/>
                  <a:lumOff val="35000"/>
                </a:schemeClr>
              </a:solidFill>
            </a:endParaRP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Quand ils cherchent un </a:t>
            </a:r>
            <a:r>
              <a:rPr lang="fr-FR" sz="1350" b="1" dirty="0">
                <a:solidFill>
                  <a:schemeClr val="tx1">
                    <a:lumMod val="65000"/>
                    <a:lumOff val="35000"/>
                  </a:schemeClr>
                </a:solidFill>
              </a:rPr>
              <a:t>partenaire de traduction spécialisé</a:t>
            </a:r>
          </a:p>
          <a:p>
            <a:pPr>
              <a:lnSpc>
                <a:spcPts val="1400"/>
              </a:lnSpc>
            </a:pPr>
            <a:r>
              <a:rPr lang="fr-FR" sz="1350" b="1" dirty="0">
                <a:solidFill>
                  <a:schemeClr val="tx1">
                    <a:lumMod val="65000"/>
                    <a:lumOff val="35000"/>
                  </a:schemeClr>
                </a:solidFill>
              </a:rPr>
              <a:t>en e-commerce</a:t>
            </a:r>
            <a:r>
              <a:rPr lang="fr-FR" sz="1350" dirty="0">
                <a:solidFill>
                  <a:schemeClr val="tx1">
                    <a:lumMod val="65000"/>
                    <a:lumOff val="35000"/>
                  </a:schemeClr>
                </a:solidFill>
              </a:rPr>
              <a:t>, fiable et disponible que ce soit pour une </a:t>
            </a:r>
          </a:p>
          <a:p>
            <a:pPr>
              <a:lnSpc>
                <a:spcPts val="1400"/>
              </a:lnSpc>
            </a:pPr>
            <a:r>
              <a:rPr lang="fr-FR" sz="1350" dirty="0">
                <a:solidFill>
                  <a:schemeClr val="tx1">
                    <a:lumMod val="65000"/>
                    <a:lumOff val="35000"/>
                  </a:schemeClr>
                </a:solidFill>
              </a:rPr>
              <a:t>petite traduction urgente de blog ou pour un catalogue </a:t>
            </a:r>
          </a:p>
          <a:p>
            <a:pPr>
              <a:lnSpc>
                <a:spcPts val="1400"/>
              </a:lnSpc>
            </a:pPr>
            <a:r>
              <a:rPr lang="fr-FR" sz="1350" dirty="0">
                <a:solidFill>
                  <a:schemeClr val="tx1">
                    <a:lumMod val="65000"/>
                    <a:lumOff val="35000"/>
                  </a:schemeClr>
                </a:solidFill>
              </a:rPr>
              <a:t>produits de 200 000 mots.</a:t>
            </a:r>
            <a:endParaRPr lang="es-ES" sz="1350" dirty="0">
              <a:solidFill>
                <a:schemeClr val="tx1">
                  <a:lumMod val="65000"/>
                  <a:lumOff val="35000"/>
                </a:schemeClr>
              </a:solidFill>
            </a:endParaRPr>
          </a:p>
        </p:txBody>
      </p:sp>
      <p:pic>
        <p:nvPicPr>
          <p:cNvPr id="6" name="Imagen 5">
            <a:extLst>
              <a:ext uri="{FF2B5EF4-FFF2-40B4-BE49-F238E27FC236}">
                <a16:creationId xmlns:a16="http://schemas.microsoft.com/office/drawing/2014/main" id="{42433436-7D34-4CDA-A55C-EA8415FB0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74" y="3023266"/>
            <a:ext cx="731756" cy="706523"/>
          </a:xfrm>
          <a:prstGeom prst="rect">
            <a:avLst/>
          </a:prstGeom>
        </p:spPr>
      </p:pic>
      <p:pic>
        <p:nvPicPr>
          <p:cNvPr id="8" name="Imagen 7">
            <a:extLst>
              <a:ext uri="{FF2B5EF4-FFF2-40B4-BE49-F238E27FC236}">
                <a16:creationId xmlns:a16="http://schemas.microsoft.com/office/drawing/2014/main" id="{F8F43CE8-829F-4D5A-A1A5-DC8506EAB6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08329" y="0"/>
            <a:ext cx="7483670" cy="6858000"/>
          </a:xfrm>
          <a:prstGeom prst="rect">
            <a:avLst/>
          </a:prstGeom>
        </p:spPr>
      </p:pic>
      <p:pic>
        <p:nvPicPr>
          <p:cNvPr id="18" name="Imagen 17">
            <a:extLst>
              <a:ext uri="{FF2B5EF4-FFF2-40B4-BE49-F238E27FC236}">
                <a16:creationId xmlns:a16="http://schemas.microsoft.com/office/drawing/2014/main" id="{864312E4-E7FD-4328-975F-2CD61658E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74" y="3925635"/>
            <a:ext cx="731756" cy="706523"/>
          </a:xfrm>
          <a:prstGeom prst="rect">
            <a:avLst/>
          </a:prstGeom>
        </p:spPr>
      </p:pic>
      <p:pic>
        <p:nvPicPr>
          <p:cNvPr id="19" name="Imagen 18">
            <a:extLst>
              <a:ext uri="{FF2B5EF4-FFF2-40B4-BE49-F238E27FC236}">
                <a16:creationId xmlns:a16="http://schemas.microsoft.com/office/drawing/2014/main" id="{864ACBBD-F13D-4483-AFFF-2FFEF60A8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74" y="4996445"/>
            <a:ext cx="731756" cy="706523"/>
          </a:xfrm>
          <a:prstGeom prst="rect">
            <a:avLst/>
          </a:prstGeom>
        </p:spPr>
      </p:pic>
    </p:spTree>
    <p:extLst>
      <p:ext uri="{BB962C8B-B14F-4D97-AF65-F5344CB8AC3E}">
        <p14:creationId xmlns:p14="http://schemas.microsoft.com/office/powerpoint/2010/main" val="31094894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1" name="Rectángulo: esquinas redondeadas 10">
            <a:extLst>
              <a:ext uri="{FF2B5EF4-FFF2-40B4-BE49-F238E27FC236}">
                <a16:creationId xmlns:a16="http://schemas.microsoft.com/office/drawing/2014/main" id="{692E0A93-1AE8-4D60-9B56-9ED653D8D360}"/>
              </a:ext>
            </a:extLst>
          </p:cNvPr>
          <p:cNvSpPr/>
          <p:nvPr/>
        </p:nvSpPr>
        <p:spPr>
          <a:xfrm rot="10800000">
            <a:off x="5281861" y="608698"/>
            <a:ext cx="6172201"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CuadroTexto 11">
            <a:extLst>
              <a:ext uri="{FF2B5EF4-FFF2-40B4-BE49-F238E27FC236}">
                <a16:creationId xmlns:a16="http://schemas.microsoft.com/office/drawing/2014/main" id="{B4A927A7-D633-4424-A05F-2419BEEBD0C2}"/>
              </a:ext>
            </a:extLst>
          </p:cNvPr>
          <p:cNvSpPr txBox="1"/>
          <p:nvPr/>
        </p:nvSpPr>
        <p:spPr>
          <a:xfrm>
            <a:off x="6465729" y="813610"/>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Vous êtes :</a:t>
            </a:r>
            <a:endParaRPr lang="es-ES" sz="2650" dirty="0">
              <a:solidFill>
                <a:schemeClr val="bg1"/>
              </a:solidFill>
              <a:latin typeface="+mj-lt"/>
            </a:endParaRPr>
          </a:p>
        </p:txBody>
      </p:sp>
      <p:sp>
        <p:nvSpPr>
          <p:cNvPr id="13" name="CuadroTexto 12">
            <a:extLst>
              <a:ext uri="{FF2B5EF4-FFF2-40B4-BE49-F238E27FC236}">
                <a16:creationId xmlns:a16="http://schemas.microsoft.com/office/drawing/2014/main" id="{BFBECAAE-D6AC-45E8-A99D-5652544F80CE}"/>
              </a:ext>
            </a:extLst>
          </p:cNvPr>
          <p:cNvSpPr txBox="1"/>
          <p:nvPr/>
        </p:nvSpPr>
        <p:spPr>
          <a:xfrm>
            <a:off x="6976815" y="1639229"/>
            <a:ext cx="5086350" cy="3683894"/>
          </a:xfrm>
          <a:prstGeom prst="rect">
            <a:avLst/>
          </a:prstGeom>
          <a:noFill/>
        </p:spPr>
        <p:txBody>
          <a:bodyPr wrap="square" rtlCol="0">
            <a:spAutoFit/>
          </a:bodyPr>
          <a:lstStyle/>
          <a:p>
            <a:pPr>
              <a:lnSpc>
                <a:spcPts val="1400"/>
              </a:lnSpc>
            </a:pPr>
            <a:r>
              <a:rPr lang="fr-FR" sz="1350" b="1" dirty="0">
                <a:solidFill>
                  <a:schemeClr val="tx1">
                    <a:lumMod val="65000"/>
                    <a:lumOff val="35000"/>
                  </a:schemeClr>
                </a:solidFill>
              </a:rPr>
              <a:t>Responsable marketing </a:t>
            </a:r>
            <a:r>
              <a:rPr lang="fr-FR" sz="1350" dirty="0">
                <a:solidFill>
                  <a:schemeClr val="tx1">
                    <a:lumMod val="65000"/>
                    <a:lumOff val="35000"/>
                  </a:schemeClr>
                </a:solidFill>
              </a:rPr>
              <a:t>en charge des traductions et</a:t>
            </a:r>
          </a:p>
          <a:p>
            <a:pPr>
              <a:lnSpc>
                <a:spcPts val="1400"/>
              </a:lnSpc>
            </a:pPr>
            <a:r>
              <a:rPr lang="fr-FR" sz="1350" dirty="0">
                <a:solidFill>
                  <a:schemeClr val="tx1">
                    <a:lumMod val="65000"/>
                    <a:lumOff val="35000"/>
                  </a:schemeClr>
                </a:solidFill>
              </a:rPr>
              <a:t>vous êtes perdu dans la jungle des différents fournisseurs </a:t>
            </a:r>
          </a:p>
          <a:p>
            <a:pPr>
              <a:lnSpc>
                <a:spcPts val="1400"/>
              </a:lnSpc>
            </a:pPr>
            <a:r>
              <a:rPr lang="fr-FR" sz="1350" dirty="0">
                <a:solidFill>
                  <a:schemeClr val="tx1">
                    <a:lumMod val="65000"/>
                    <a:lumOff val="35000"/>
                  </a:schemeClr>
                </a:solidFill>
              </a:rPr>
              <a:t>de traduction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CEO</a:t>
            </a:r>
            <a:r>
              <a:rPr lang="fr-FR" sz="1350" dirty="0">
                <a:solidFill>
                  <a:schemeClr val="tx1">
                    <a:lumMod val="65000"/>
                    <a:lumOff val="35000"/>
                  </a:schemeClr>
                </a:solidFill>
              </a:rPr>
              <a:t> et vous prenez conscience que la gestion des </a:t>
            </a:r>
          </a:p>
          <a:p>
            <a:pPr>
              <a:lnSpc>
                <a:spcPts val="1400"/>
              </a:lnSpc>
            </a:pPr>
            <a:r>
              <a:rPr lang="fr-FR" sz="1350" dirty="0">
                <a:solidFill>
                  <a:schemeClr val="tx1">
                    <a:lumMod val="65000"/>
                    <a:lumOff val="35000"/>
                  </a:schemeClr>
                </a:solidFill>
              </a:rPr>
              <a:t>traductions est un véritable casse-tête en interne et </a:t>
            </a:r>
          </a:p>
          <a:p>
            <a:pPr>
              <a:lnSpc>
                <a:spcPts val="1400"/>
              </a:lnSpc>
            </a:pPr>
            <a:r>
              <a:rPr lang="fr-FR" sz="1350" dirty="0">
                <a:solidFill>
                  <a:schemeClr val="tx1">
                    <a:lumMod val="65000"/>
                    <a:lumOff val="35000"/>
                  </a:schemeClr>
                </a:solidFill>
              </a:rPr>
              <a:t>phagocyte le temps de votre département marketing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Responsable e-commerce </a:t>
            </a:r>
            <a:r>
              <a:rPr lang="fr-FR" sz="1350" dirty="0">
                <a:solidFill>
                  <a:schemeClr val="tx1">
                    <a:lumMod val="65000"/>
                    <a:lumOff val="35000"/>
                  </a:schemeClr>
                </a:solidFill>
              </a:rPr>
              <a:t>et vous êtes désespéré par les</a:t>
            </a:r>
          </a:p>
          <a:p>
            <a:pPr>
              <a:lnSpc>
                <a:spcPts val="1400"/>
              </a:lnSpc>
            </a:pPr>
            <a:r>
              <a:rPr lang="fr-FR" sz="1350" dirty="0">
                <a:solidFill>
                  <a:schemeClr val="tx1">
                    <a:lumMod val="65000"/>
                    <a:lumOff val="35000"/>
                  </a:schemeClr>
                </a:solidFill>
              </a:rPr>
              <a:t>retards fréquents des livraisons de traductions qui </a:t>
            </a:r>
          </a:p>
          <a:p>
            <a:pPr>
              <a:lnSpc>
                <a:spcPts val="1400"/>
              </a:lnSpc>
            </a:pPr>
            <a:r>
              <a:rPr lang="fr-FR" sz="1350" dirty="0">
                <a:solidFill>
                  <a:schemeClr val="tx1">
                    <a:lumMod val="65000"/>
                    <a:lumOff val="35000"/>
                  </a:schemeClr>
                </a:solidFill>
              </a:rPr>
              <a:t>perturbent la mise en ligne et votre Road </a:t>
            </a:r>
            <a:r>
              <a:rPr lang="fr-FR" sz="1350" dirty="0" err="1">
                <a:solidFill>
                  <a:schemeClr val="tx1">
                    <a:lumMod val="65000"/>
                    <a:lumOff val="35000"/>
                  </a:schemeClr>
                </a:solidFill>
              </a:rPr>
              <a:t>Map</a:t>
            </a:r>
            <a:r>
              <a:rPr lang="fr-FR" sz="1350" dirty="0">
                <a:solidFill>
                  <a:schemeClr val="tx1">
                    <a:lumMod val="65000"/>
                    <a:lumOff val="35000"/>
                  </a:schemeClr>
                </a:solidFill>
              </a:rPr>
              <a:t>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Responsables de contenus </a:t>
            </a:r>
            <a:r>
              <a:rPr lang="fr-FR" sz="1350" dirty="0">
                <a:solidFill>
                  <a:schemeClr val="tx1">
                    <a:lumMod val="65000"/>
                    <a:lumOff val="35000"/>
                  </a:schemeClr>
                </a:solidFill>
              </a:rPr>
              <a:t>et on vous remonte des </a:t>
            </a:r>
          </a:p>
          <a:p>
            <a:pPr>
              <a:lnSpc>
                <a:spcPts val="1400"/>
              </a:lnSpc>
            </a:pPr>
            <a:r>
              <a:rPr lang="fr-FR" sz="1350" dirty="0">
                <a:solidFill>
                  <a:schemeClr val="tx1">
                    <a:lumMod val="65000"/>
                    <a:lumOff val="35000"/>
                  </a:schemeClr>
                </a:solidFill>
              </a:rPr>
              <a:t>problèmes de qualité ou de cohérence fréquents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En charge du SEO </a:t>
            </a:r>
            <a:r>
              <a:rPr lang="fr-FR" sz="1350" dirty="0">
                <a:solidFill>
                  <a:schemeClr val="tx1">
                    <a:lumMod val="65000"/>
                    <a:lumOff val="35000"/>
                  </a:schemeClr>
                </a:solidFill>
              </a:rPr>
              <a:t>et vous découvrez que vos contenus </a:t>
            </a:r>
          </a:p>
          <a:p>
            <a:pPr>
              <a:lnSpc>
                <a:spcPts val="1400"/>
              </a:lnSpc>
            </a:pPr>
            <a:r>
              <a:rPr lang="fr-FR" sz="1350" dirty="0">
                <a:solidFill>
                  <a:schemeClr val="tx1">
                    <a:lumMod val="65000"/>
                    <a:lumOff val="35000"/>
                  </a:schemeClr>
                </a:solidFill>
              </a:rPr>
              <a:t>traduits ne sont pas du tout optimisés  ?</a:t>
            </a:r>
          </a:p>
          <a:p>
            <a:pPr>
              <a:lnSpc>
                <a:spcPts val="14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Webmaster/CTO </a:t>
            </a:r>
            <a:r>
              <a:rPr lang="fr-FR" sz="1350" dirty="0">
                <a:solidFill>
                  <a:schemeClr val="tx1">
                    <a:lumMod val="65000"/>
                    <a:lumOff val="35000"/>
                  </a:schemeClr>
                </a:solidFill>
              </a:rPr>
              <a:t>et vous avez une problématique </a:t>
            </a:r>
          </a:p>
          <a:p>
            <a:pPr>
              <a:lnSpc>
                <a:spcPts val="1400"/>
              </a:lnSpc>
            </a:pPr>
            <a:r>
              <a:rPr lang="fr-FR" sz="1350" dirty="0">
                <a:solidFill>
                  <a:schemeClr val="tx1">
                    <a:lumMod val="65000"/>
                    <a:lumOff val="35000"/>
                  </a:schemeClr>
                </a:solidFill>
              </a:rPr>
              <a:t>technique d’export et d’intégration des traductions ?</a:t>
            </a:r>
            <a:endParaRPr lang="es-ES" sz="1350" dirty="0">
              <a:solidFill>
                <a:schemeClr val="tx1">
                  <a:lumMod val="65000"/>
                  <a:lumOff val="35000"/>
                </a:schemeClr>
              </a:solidFill>
            </a:endParaRPr>
          </a:p>
        </p:txBody>
      </p:sp>
      <p:pic>
        <p:nvPicPr>
          <p:cNvPr id="5" name="Imagen 4">
            <a:extLst>
              <a:ext uri="{FF2B5EF4-FFF2-40B4-BE49-F238E27FC236}">
                <a16:creationId xmlns:a16="http://schemas.microsoft.com/office/drawing/2014/main" id="{95B804F5-7E36-46F5-8A53-401F637A0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4" y="1577913"/>
            <a:ext cx="449620" cy="416315"/>
          </a:xfrm>
          <a:prstGeom prst="rect">
            <a:avLst/>
          </a:prstGeom>
        </p:spPr>
      </p:pic>
      <p:pic>
        <p:nvPicPr>
          <p:cNvPr id="9" name="Imagen 8">
            <a:extLst>
              <a:ext uri="{FF2B5EF4-FFF2-40B4-BE49-F238E27FC236}">
                <a16:creationId xmlns:a16="http://schemas.microsoft.com/office/drawing/2014/main" id="{E1CE222D-7023-4D78-97F4-E8F0830C8D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110445" cy="6858000"/>
          </a:xfrm>
          <a:prstGeom prst="rect">
            <a:avLst/>
          </a:prstGeom>
        </p:spPr>
      </p:pic>
      <p:sp>
        <p:nvSpPr>
          <p:cNvPr id="20" name="Rectángulo: esquinas redondeadas 19">
            <a:extLst>
              <a:ext uri="{FF2B5EF4-FFF2-40B4-BE49-F238E27FC236}">
                <a16:creationId xmlns:a16="http://schemas.microsoft.com/office/drawing/2014/main" id="{4B831FE8-5C83-4D2A-9C04-6A0038FD4296}"/>
              </a:ext>
            </a:extLst>
          </p:cNvPr>
          <p:cNvSpPr/>
          <p:nvPr/>
        </p:nvSpPr>
        <p:spPr>
          <a:xfrm rot="10800000">
            <a:off x="5773478" y="5706508"/>
            <a:ext cx="3521231" cy="6188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CuadroTexto 20">
            <a:extLst>
              <a:ext uri="{FF2B5EF4-FFF2-40B4-BE49-F238E27FC236}">
                <a16:creationId xmlns:a16="http://schemas.microsoft.com/office/drawing/2014/main" id="{D95F7763-48F8-4A23-86BA-075DE0C204F4}"/>
              </a:ext>
            </a:extLst>
          </p:cNvPr>
          <p:cNvSpPr txBox="1"/>
          <p:nvPr/>
        </p:nvSpPr>
        <p:spPr>
          <a:xfrm>
            <a:off x="6402656" y="5881621"/>
            <a:ext cx="2847668" cy="287899"/>
          </a:xfrm>
          <a:prstGeom prst="rect">
            <a:avLst/>
          </a:prstGeom>
          <a:noFill/>
        </p:spPr>
        <p:txBody>
          <a:bodyPr wrap="square" rtlCol="0">
            <a:spAutoFit/>
          </a:bodyPr>
          <a:lstStyle/>
          <a:p>
            <a:pPr>
              <a:lnSpc>
                <a:spcPts val="1400"/>
              </a:lnSpc>
            </a:pPr>
            <a:r>
              <a:rPr lang="fr-FR" b="1" dirty="0">
                <a:solidFill>
                  <a:schemeClr val="tx1">
                    <a:lumMod val="65000"/>
                    <a:lumOff val="35000"/>
                  </a:schemeClr>
                </a:solidFill>
              </a:rPr>
              <a:t>Vous êtes au bon endroit ! </a:t>
            </a:r>
            <a:endParaRPr lang="es-ES" b="1" dirty="0">
              <a:solidFill>
                <a:schemeClr val="tx1">
                  <a:lumMod val="65000"/>
                  <a:lumOff val="35000"/>
                </a:schemeClr>
              </a:solidFill>
            </a:endParaRPr>
          </a:p>
        </p:txBody>
      </p:sp>
      <p:pic>
        <p:nvPicPr>
          <p:cNvPr id="22" name="Imagen 21" descr="Imagen que contiene computadora&#10;&#10;Descripción generada automáticamente">
            <a:extLst>
              <a:ext uri="{FF2B5EF4-FFF2-40B4-BE49-F238E27FC236}">
                <a16:creationId xmlns:a16="http://schemas.microsoft.com/office/drawing/2014/main" id="{E5B30F8B-C771-4BFE-8BF2-C22F889BA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420" y="5040942"/>
            <a:ext cx="1301647" cy="1620760"/>
          </a:xfrm>
          <a:prstGeom prst="rect">
            <a:avLst/>
          </a:prstGeom>
        </p:spPr>
      </p:pic>
      <p:pic>
        <p:nvPicPr>
          <p:cNvPr id="23" name="Imagen 22">
            <a:extLst>
              <a:ext uri="{FF2B5EF4-FFF2-40B4-BE49-F238E27FC236}">
                <a16:creationId xmlns:a16="http://schemas.microsoft.com/office/drawing/2014/main" id="{54F5B775-80EE-498B-B6D2-683166A86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4" y="2247764"/>
            <a:ext cx="449620" cy="416315"/>
          </a:xfrm>
          <a:prstGeom prst="rect">
            <a:avLst/>
          </a:prstGeom>
        </p:spPr>
      </p:pic>
      <p:pic>
        <p:nvPicPr>
          <p:cNvPr id="24" name="Imagen 23">
            <a:extLst>
              <a:ext uri="{FF2B5EF4-FFF2-40B4-BE49-F238E27FC236}">
                <a16:creationId xmlns:a16="http://schemas.microsoft.com/office/drawing/2014/main" id="{D28AF778-21DA-4020-804C-FF1C3B96A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4" y="2970778"/>
            <a:ext cx="449620" cy="416315"/>
          </a:xfrm>
          <a:prstGeom prst="rect">
            <a:avLst/>
          </a:prstGeom>
        </p:spPr>
      </p:pic>
      <p:pic>
        <p:nvPicPr>
          <p:cNvPr id="25" name="Imagen 24">
            <a:extLst>
              <a:ext uri="{FF2B5EF4-FFF2-40B4-BE49-F238E27FC236}">
                <a16:creationId xmlns:a16="http://schemas.microsoft.com/office/drawing/2014/main" id="{57A81AE8-6B5E-4ADB-AAEA-6D30E819F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4" y="3661894"/>
            <a:ext cx="449620" cy="416315"/>
          </a:xfrm>
          <a:prstGeom prst="rect">
            <a:avLst/>
          </a:prstGeom>
        </p:spPr>
      </p:pic>
      <p:pic>
        <p:nvPicPr>
          <p:cNvPr id="26" name="Imagen 25">
            <a:extLst>
              <a:ext uri="{FF2B5EF4-FFF2-40B4-BE49-F238E27FC236}">
                <a16:creationId xmlns:a16="http://schemas.microsoft.com/office/drawing/2014/main" id="{84D232C7-CB7F-423F-901C-3D502B25B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4" y="4204154"/>
            <a:ext cx="449620" cy="416315"/>
          </a:xfrm>
          <a:prstGeom prst="rect">
            <a:avLst/>
          </a:prstGeom>
        </p:spPr>
      </p:pic>
      <p:pic>
        <p:nvPicPr>
          <p:cNvPr id="27" name="Imagen 26">
            <a:extLst>
              <a:ext uri="{FF2B5EF4-FFF2-40B4-BE49-F238E27FC236}">
                <a16:creationId xmlns:a16="http://schemas.microsoft.com/office/drawing/2014/main" id="{2B75BC82-B29F-4A45-B641-C308E29E6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4" y="4746415"/>
            <a:ext cx="449620" cy="416315"/>
          </a:xfrm>
          <a:prstGeom prst="rect">
            <a:avLst/>
          </a:prstGeom>
        </p:spPr>
      </p:pic>
    </p:spTree>
    <p:extLst>
      <p:ext uri="{BB962C8B-B14F-4D97-AF65-F5344CB8AC3E}">
        <p14:creationId xmlns:p14="http://schemas.microsoft.com/office/powerpoint/2010/main" val="29731895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1" presetClass="entr" presetSubtype="1"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1000"/>
                                        <p:tgtEl>
                                          <p:spTgt spid="22"/>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95D6733-20F3-45F3-B5B7-38D88A30BB96}"/>
              </a:ext>
            </a:extLst>
          </p:cNvPr>
          <p:cNvSpPr/>
          <p:nvPr/>
        </p:nvSpPr>
        <p:spPr>
          <a:xfrm>
            <a:off x="486577" y="3012744"/>
            <a:ext cx="9508028" cy="661020"/>
          </a:xfrm>
          <a:prstGeom prst="rect">
            <a:avLst/>
          </a:prstGeom>
          <a:solidFill>
            <a:srgbClr val="00A09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42">
            <a:extLst>
              <a:ext uri="{FF2B5EF4-FFF2-40B4-BE49-F238E27FC236}">
                <a16:creationId xmlns:a16="http://schemas.microsoft.com/office/drawing/2014/main" id="{40B13D37-516D-4200-9B31-87715C03632D}"/>
              </a:ext>
            </a:extLst>
          </p:cNvPr>
          <p:cNvSpPr/>
          <p:nvPr/>
        </p:nvSpPr>
        <p:spPr>
          <a:xfrm>
            <a:off x="486577" y="4437548"/>
            <a:ext cx="9508028" cy="498792"/>
          </a:xfrm>
          <a:prstGeom prst="rect">
            <a:avLst/>
          </a:prstGeom>
          <a:solidFill>
            <a:srgbClr val="00A09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44">
            <a:extLst>
              <a:ext uri="{FF2B5EF4-FFF2-40B4-BE49-F238E27FC236}">
                <a16:creationId xmlns:a16="http://schemas.microsoft.com/office/drawing/2014/main" id="{AD438B34-B81B-46C4-9DBA-0391CBB859F9}"/>
              </a:ext>
            </a:extLst>
          </p:cNvPr>
          <p:cNvSpPr/>
          <p:nvPr/>
        </p:nvSpPr>
        <p:spPr>
          <a:xfrm>
            <a:off x="486577" y="5649659"/>
            <a:ext cx="9508028" cy="498792"/>
          </a:xfrm>
          <a:prstGeom prst="rect">
            <a:avLst/>
          </a:prstGeom>
          <a:solidFill>
            <a:srgbClr val="00A09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7" name="Rectángulo: esquinas redondeadas 16">
            <a:extLst>
              <a:ext uri="{FF2B5EF4-FFF2-40B4-BE49-F238E27FC236}">
                <a16:creationId xmlns:a16="http://schemas.microsoft.com/office/drawing/2014/main" id="{D282D588-9DF9-4754-BBF1-8ED97981BDBC}"/>
              </a:ext>
            </a:extLst>
          </p:cNvPr>
          <p:cNvSpPr/>
          <p:nvPr/>
        </p:nvSpPr>
        <p:spPr>
          <a:xfrm>
            <a:off x="486577" y="1313192"/>
            <a:ext cx="10518121"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uadroTexto 17">
            <a:extLst>
              <a:ext uri="{FF2B5EF4-FFF2-40B4-BE49-F238E27FC236}">
                <a16:creationId xmlns:a16="http://schemas.microsoft.com/office/drawing/2014/main" id="{8E39261A-2B29-4333-9145-0F82D39D1853}"/>
              </a:ext>
            </a:extLst>
          </p:cNvPr>
          <p:cNvSpPr txBox="1"/>
          <p:nvPr/>
        </p:nvSpPr>
        <p:spPr>
          <a:xfrm>
            <a:off x="692249" y="1475522"/>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13 pièges de traduction d’un site web</a:t>
            </a:r>
            <a:endParaRPr lang="es-ES" sz="2650" dirty="0">
              <a:solidFill>
                <a:schemeClr val="bg1"/>
              </a:solidFill>
              <a:latin typeface="+mj-lt"/>
            </a:endParaRPr>
          </a:p>
        </p:txBody>
      </p:sp>
      <p:sp>
        <p:nvSpPr>
          <p:cNvPr id="19" name="CuadroTexto 18">
            <a:extLst>
              <a:ext uri="{FF2B5EF4-FFF2-40B4-BE49-F238E27FC236}">
                <a16:creationId xmlns:a16="http://schemas.microsoft.com/office/drawing/2014/main" id="{6BE311C3-A973-40F2-B686-4539E8D48479}"/>
              </a:ext>
            </a:extLst>
          </p:cNvPr>
          <p:cNvSpPr txBox="1"/>
          <p:nvPr/>
        </p:nvSpPr>
        <p:spPr>
          <a:xfrm>
            <a:off x="1421127" y="2326166"/>
            <a:ext cx="2426973" cy="3863430"/>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Confiez votre traduction</a:t>
            </a:r>
          </a:p>
          <a:p>
            <a:pPr>
              <a:lnSpc>
                <a:spcPts val="1400"/>
              </a:lnSpc>
            </a:pPr>
            <a:r>
              <a:rPr lang="fr-FR" sz="1350" dirty="0">
                <a:solidFill>
                  <a:schemeClr val="tx1">
                    <a:lumMod val="65000"/>
                    <a:lumOff val="35000"/>
                  </a:schemeClr>
                </a:solidFill>
              </a:rPr>
              <a:t>à un cousin parce qu’il a fait</a:t>
            </a:r>
          </a:p>
          <a:p>
            <a:pPr>
              <a:lnSpc>
                <a:spcPts val="1400"/>
              </a:lnSpc>
            </a:pPr>
            <a:r>
              <a:rPr lang="fr-FR" sz="1350" dirty="0">
                <a:solidFill>
                  <a:schemeClr val="tx1">
                    <a:lumMod val="65000"/>
                    <a:lumOff val="35000"/>
                  </a:schemeClr>
                </a:solidFill>
              </a:rPr>
              <a:t>Erasmus en Espagne.</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Confiez votre traduction à</a:t>
            </a:r>
          </a:p>
          <a:p>
            <a:pPr>
              <a:lnSpc>
                <a:spcPts val="1400"/>
              </a:lnSpc>
            </a:pPr>
            <a:r>
              <a:rPr lang="fr-FR" sz="1350" dirty="0">
                <a:solidFill>
                  <a:schemeClr val="tx1">
                    <a:lumMod val="65000"/>
                    <a:lumOff val="35000"/>
                  </a:schemeClr>
                </a:solidFill>
              </a:rPr>
              <a:t>une personne simplement</a:t>
            </a:r>
          </a:p>
          <a:p>
            <a:pPr>
              <a:lnSpc>
                <a:spcPts val="1400"/>
              </a:lnSpc>
            </a:pPr>
            <a:r>
              <a:rPr lang="fr-FR" sz="1350" dirty="0">
                <a:solidFill>
                  <a:schemeClr val="tx1">
                    <a:lumMod val="65000"/>
                    <a:lumOff val="35000"/>
                  </a:schemeClr>
                </a:solidFill>
              </a:rPr>
              <a:t>parce qu’elle est native.</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Confiez votre traduction à</a:t>
            </a:r>
          </a:p>
          <a:p>
            <a:pPr>
              <a:lnSpc>
                <a:spcPts val="1400"/>
              </a:lnSpc>
            </a:pPr>
            <a:r>
              <a:rPr lang="fr-FR" sz="1350" dirty="0">
                <a:solidFill>
                  <a:schemeClr val="tx1">
                    <a:lumMod val="65000"/>
                    <a:lumOff val="35000"/>
                  </a:schemeClr>
                </a:solidFill>
              </a:rPr>
              <a:t>un traducteur novice dans</a:t>
            </a:r>
          </a:p>
          <a:p>
            <a:pPr>
              <a:lnSpc>
                <a:spcPts val="1400"/>
              </a:lnSpc>
            </a:pPr>
            <a:r>
              <a:rPr lang="fr-FR" sz="1350" dirty="0">
                <a:solidFill>
                  <a:schemeClr val="tx1">
                    <a:lumMod val="65000"/>
                    <a:lumOff val="35000"/>
                  </a:schemeClr>
                </a:solidFill>
              </a:rPr>
              <a:t>votre thématique.</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Confiez aveuglément dans</a:t>
            </a:r>
          </a:p>
          <a:p>
            <a:pPr>
              <a:lnSpc>
                <a:spcPts val="1400"/>
              </a:lnSpc>
            </a:pPr>
            <a:r>
              <a:rPr lang="fr-FR" sz="1350" dirty="0">
                <a:solidFill>
                  <a:schemeClr val="tx1">
                    <a:lumMod val="65000"/>
                    <a:lumOff val="35000"/>
                  </a:schemeClr>
                </a:solidFill>
              </a:rPr>
              <a:t>votre traducteur automatique.</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Confiez dès le départ toute</a:t>
            </a:r>
          </a:p>
          <a:p>
            <a:pPr>
              <a:lnSpc>
                <a:spcPts val="1400"/>
              </a:lnSpc>
            </a:pPr>
            <a:r>
              <a:rPr lang="fr-FR" sz="1350" dirty="0">
                <a:solidFill>
                  <a:schemeClr val="tx1">
                    <a:lumMod val="65000"/>
                    <a:lumOff val="35000"/>
                  </a:schemeClr>
                </a:solidFill>
              </a:rPr>
              <a:t>la partie technique à une</a:t>
            </a:r>
          </a:p>
          <a:p>
            <a:pPr>
              <a:lnSpc>
                <a:spcPts val="1400"/>
              </a:lnSpc>
            </a:pPr>
            <a:r>
              <a:rPr lang="fr-FR" sz="1350" dirty="0">
                <a:solidFill>
                  <a:schemeClr val="tx1">
                    <a:lumMod val="65000"/>
                    <a:lumOff val="35000"/>
                  </a:schemeClr>
                </a:solidFill>
              </a:rPr>
              <a:t>agence web.</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Engagez votre propre équipe</a:t>
            </a:r>
          </a:p>
          <a:p>
            <a:pPr>
              <a:lnSpc>
                <a:spcPts val="1400"/>
              </a:lnSpc>
            </a:pPr>
            <a:r>
              <a:rPr lang="fr-FR" sz="1350" dirty="0">
                <a:solidFill>
                  <a:schemeClr val="tx1">
                    <a:lumMod val="65000"/>
                    <a:lumOff val="35000"/>
                  </a:schemeClr>
                </a:solidFill>
              </a:rPr>
              <a:t>de traducteur.</a:t>
            </a:r>
            <a:endParaRPr lang="es-ES" sz="1350" dirty="0">
              <a:solidFill>
                <a:schemeClr val="tx1">
                  <a:lumMod val="65000"/>
                  <a:lumOff val="35000"/>
                </a:schemeClr>
              </a:solidFill>
            </a:endParaRPr>
          </a:p>
        </p:txBody>
      </p:sp>
      <p:sp>
        <p:nvSpPr>
          <p:cNvPr id="28" name="CuadroTexto 27">
            <a:extLst>
              <a:ext uri="{FF2B5EF4-FFF2-40B4-BE49-F238E27FC236}">
                <a16:creationId xmlns:a16="http://schemas.microsoft.com/office/drawing/2014/main" id="{29B359E3-1CD4-4C54-B891-E81702340B05}"/>
              </a:ext>
            </a:extLst>
          </p:cNvPr>
          <p:cNvSpPr txBox="1"/>
          <p:nvPr/>
        </p:nvSpPr>
        <p:spPr>
          <a:xfrm>
            <a:off x="4515202" y="2326166"/>
            <a:ext cx="2426973" cy="3863430"/>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Envoyez à traduire la globalité</a:t>
            </a:r>
          </a:p>
          <a:p>
            <a:pPr>
              <a:lnSpc>
                <a:spcPts val="1400"/>
              </a:lnSpc>
            </a:pPr>
            <a:r>
              <a:rPr lang="fr-FR" sz="1350" dirty="0">
                <a:solidFill>
                  <a:schemeClr val="tx1">
                    <a:lumMod val="65000"/>
                    <a:lumOff val="35000"/>
                  </a:schemeClr>
                </a:solidFill>
              </a:rPr>
              <a:t>des pages de votre site sans</a:t>
            </a:r>
          </a:p>
          <a:p>
            <a:pPr>
              <a:lnSpc>
                <a:spcPts val="1400"/>
              </a:lnSpc>
            </a:pPr>
            <a:r>
              <a:rPr lang="fr-FR" sz="1350" dirty="0">
                <a:solidFill>
                  <a:schemeClr val="tx1">
                    <a:lumMod val="65000"/>
                    <a:lumOff val="35000"/>
                  </a:schemeClr>
                </a:solidFill>
              </a:rPr>
              <a:t>évaluer vos besoins.</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Demandez une traduction</a:t>
            </a:r>
          </a:p>
          <a:p>
            <a:pPr>
              <a:lnSpc>
                <a:spcPts val="1400"/>
              </a:lnSpc>
            </a:pPr>
            <a:r>
              <a:rPr lang="fr-FR" sz="1350" dirty="0">
                <a:solidFill>
                  <a:schemeClr val="tx1">
                    <a:lumMod val="65000"/>
                    <a:lumOff val="35000"/>
                  </a:schemeClr>
                </a:solidFill>
              </a:rPr>
              <a:t>sans consulter vos collègues</a:t>
            </a:r>
          </a:p>
          <a:p>
            <a:pPr>
              <a:lnSpc>
                <a:spcPts val="1400"/>
              </a:lnSpc>
            </a:pPr>
            <a:r>
              <a:rPr lang="fr-FR" sz="1350" dirty="0">
                <a:solidFill>
                  <a:schemeClr val="tx1">
                    <a:lumMod val="65000"/>
                    <a:lumOff val="35000"/>
                  </a:schemeClr>
                </a:solidFill>
              </a:rPr>
              <a:t>de travail</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Demandez une traduction sans</a:t>
            </a:r>
          </a:p>
          <a:p>
            <a:pPr>
              <a:lnSpc>
                <a:spcPts val="1400"/>
              </a:lnSpc>
            </a:pPr>
            <a:r>
              <a:rPr lang="fr-FR" sz="1350" dirty="0">
                <a:solidFill>
                  <a:schemeClr val="tx1">
                    <a:lumMod val="65000"/>
                    <a:lumOff val="35000"/>
                  </a:schemeClr>
                </a:solidFill>
              </a:rPr>
              <a:t>connaître la réglementation du</a:t>
            </a:r>
          </a:p>
          <a:p>
            <a:pPr>
              <a:lnSpc>
                <a:spcPts val="1400"/>
              </a:lnSpc>
            </a:pPr>
            <a:r>
              <a:rPr lang="fr-FR" sz="1350" dirty="0">
                <a:solidFill>
                  <a:schemeClr val="tx1">
                    <a:lumMod val="65000"/>
                    <a:lumOff val="35000"/>
                  </a:schemeClr>
                </a:solidFill>
              </a:rPr>
              <a:t>marché cible.</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Demandez une traduction</a:t>
            </a:r>
          </a:p>
          <a:p>
            <a:pPr>
              <a:lnSpc>
                <a:spcPts val="1400"/>
              </a:lnSpc>
            </a:pPr>
            <a:r>
              <a:rPr lang="fr-FR" sz="1350" dirty="0">
                <a:solidFill>
                  <a:schemeClr val="tx1">
                    <a:lumMod val="65000"/>
                    <a:lumOff val="35000"/>
                  </a:schemeClr>
                </a:solidFill>
              </a:rPr>
              <a:t>sans étudier le SEO local.</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Considérez uniquement le tarif</a:t>
            </a:r>
          </a:p>
          <a:p>
            <a:pPr>
              <a:lnSpc>
                <a:spcPts val="1400"/>
              </a:lnSpc>
            </a:pPr>
            <a:r>
              <a:rPr lang="fr-FR" sz="1350" dirty="0">
                <a:solidFill>
                  <a:schemeClr val="tx1">
                    <a:lumMod val="65000"/>
                    <a:lumOff val="35000"/>
                  </a:schemeClr>
                </a:solidFill>
              </a:rPr>
              <a:t>au mot le moins cher pour</a:t>
            </a:r>
          </a:p>
          <a:p>
            <a:pPr>
              <a:lnSpc>
                <a:spcPts val="1400"/>
              </a:lnSpc>
            </a:pPr>
            <a:r>
              <a:rPr lang="fr-FR" sz="1350" dirty="0">
                <a:solidFill>
                  <a:schemeClr val="tx1">
                    <a:lumMod val="65000"/>
                    <a:lumOff val="35000"/>
                  </a:schemeClr>
                </a:solidFill>
              </a:rPr>
              <a:t>choisir votre fournisseur.</a:t>
            </a:r>
          </a:p>
          <a:p>
            <a:pPr>
              <a:lnSpc>
                <a:spcPts val="14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Échangez tous les contenus</a:t>
            </a:r>
          </a:p>
          <a:p>
            <a:pPr>
              <a:lnSpc>
                <a:spcPts val="1400"/>
              </a:lnSpc>
            </a:pPr>
            <a:r>
              <a:rPr lang="fr-FR" sz="1350" dirty="0">
                <a:solidFill>
                  <a:schemeClr val="tx1">
                    <a:lumMod val="65000"/>
                    <a:lumOff val="35000"/>
                  </a:schemeClr>
                </a:solidFill>
              </a:rPr>
              <a:t>sur un format Word.</a:t>
            </a:r>
            <a:endParaRPr lang="es-ES" sz="1350" dirty="0">
              <a:solidFill>
                <a:schemeClr val="tx1">
                  <a:lumMod val="65000"/>
                  <a:lumOff val="35000"/>
                </a:schemeClr>
              </a:solidFill>
            </a:endParaRPr>
          </a:p>
        </p:txBody>
      </p:sp>
      <p:sp>
        <p:nvSpPr>
          <p:cNvPr id="29" name="CuadroTexto 28">
            <a:extLst>
              <a:ext uri="{FF2B5EF4-FFF2-40B4-BE49-F238E27FC236}">
                <a16:creationId xmlns:a16="http://schemas.microsoft.com/office/drawing/2014/main" id="{DBED5A98-9960-443C-8188-545773287CEA}"/>
              </a:ext>
            </a:extLst>
          </p:cNvPr>
          <p:cNvSpPr txBox="1"/>
          <p:nvPr/>
        </p:nvSpPr>
        <p:spPr>
          <a:xfrm>
            <a:off x="7662439" y="2326166"/>
            <a:ext cx="2426973" cy="631776"/>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Ne pas échanger avec</a:t>
            </a:r>
          </a:p>
          <a:p>
            <a:pPr>
              <a:lnSpc>
                <a:spcPts val="1400"/>
              </a:lnSpc>
            </a:pPr>
            <a:r>
              <a:rPr lang="fr-FR" sz="1350" dirty="0">
                <a:solidFill>
                  <a:schemeClr val="tx1">
                    <a:lumMod val="65000"/>
                    <a:lumOff val="35000"/>
                  </a:schemeClr>
                </a:solidFill>
              </a:rPr>
              <a:t>le traducteur avant de</a:t>
            </a:r>
          </a:p>
          <a:p>
            <a:pPr>
              <a:lnSpc>
                <a:spcPts val="1400"/>
              </a:lnSpc>
            </a:pPr>
            <a:r>
              <a:rPr lang="fr-FR" sz="1350" dirty="0">
                <a:solidFill>
                  <a:schemeClr val="tx1">
                    <a:lumMod val="65000"/>
                    <a:lumOff val="35000"/>
                  </a:schemeClr>
                </a:solidFill>
              </a:rPr>
              <a:t>commencer le travail.</a:t>
            </a:r>
            <a:endParaRPr lang="es-ES" sz="1350" dirty="0">
              <a:solidFill>
                <a:schemeClr val="tx1">
                  <a:lumMod val="65000"/>
                  <a:lumOff val="35000"/>
                </a:schemeClr>
              </a:solidFill>
            </a:endParaRPr>
          </a:p>
        </p:txBody>
      </p:sp>
      <p:sp>
        <p:nvSpPr>
          <p:cNvPr id="30" name="CuadroTexto 29">
            <a:extLst>
              <a:ext uri="{FF2B5EF4-FFF2-40B4-BE49-F238E27FC236}">
                <a16:creationId xmlns:a16="http://schemas.microsoft.com/office/drawing/2014/main" id="{DE08758A-E545-4DCD-8461-187158456DD9}"/>
              </a:ext>
            </a:extLst>
          </p:cNvPr>
          <p:cNvSpPr txBox="1"/>
          <p:nvPr/>
        </p:nvSpPr>
        <p:spPr>
          <a:xfrm>
            <a:off x="692249" y="2227736"/>
            <a:ext cx="716622" cy="707886"/>
          </a:xfrm>
          <a:prstGeom prst="rect">
            <a:avLst/>
          </a:prstGeom>
          <a:noFill/>
        </p:spPr>
        <p:txBody>
          <a:bodyPr wrap="square" rtlCol="0">
            <a:spAutoFit/>
          </a:bodyPr>
          <a:lstStyle/>
          <a:p>
            <a:r>
              <a:rPr lang="es-ES" sz="4000" b="1" dirty="0">
                <a:solidFill>
                  <a:srgbClr val="00A09D"/>
                </a:solidFill>
              </a:rPr>
              <a:t>01</a:t>
            </a:r>
          </a:p>
        </p:txBody>
      </p:sp>
      <p:sp>
        <p:nvSpPr>
          <p:cNvPr id="31" name="CuadroTexto 30">
            <a:extLst>
              <a:ext uri="{FF2B5EF4-FFF2-40B4-BE49-F238E27FC236}">
                <a16:creationId xmlns:a16="http://schemas.microsoft.com/office/drawing/2014/main" id="{EBE01BAB-36A8-469D-93C9-A23BF5DB5B81}"/>
              </a:ext>
            </a:extLst>
          </p:cNvPr>
          <p:cNvSpPr txBox="1"/>
          <p:nvPr/>
        </p:nvSpPr>
        <p:spPr>
          <a:xfrm>
            <a:off x="692249" y="2940118"/>
            <a:ext cx="716622" cy="707886"/>
          </a:xfrm>
          <a:prstGeom prst="rect">
            <a:avLst/>
          </a:prstGeom>
          <a:noFill/>
        </p:spPr>
        <p:txBody>
          <a:bodyPr wrap="square" rtlCol="0">
            <a:spAutoFit/>
          </a:bodyPr>
          <a:lstStyle/>
          <a:p>
            <a:r>
              <a:rPr lang="es-ES" sz="4000" b="1" dirty="0">
                <a:solidFill>
                  <a:srgbClr val="00A09D"/>
                </a:solidFill>
              </a:rPr>
              <a:t>02</a:t>
            </a:r>
          </a:p>
        </p:txBody>
      </p:sp>
      <p:sp>
        <p:nvSpPr>
          <p:cNvPr id="32" name="CuadroTexto 31">
            <a:extLst>
              <a:ext uri="{FF2B5EF4-FFF2-40B4-BE49-F238E27FC236}">
                <a16:creationId xmlns:a16="http://schemas.microsoft.com/office/drawing/2014/main" id="{553D3A4B-3542-4116-BED3-6F27497AC321}"/>
              </a:ext>
            </a:extLst>
          </p:cNvPr>
          <p:cNvSpPr txBox="1"/>
          <p:nvPr/>
        </p:nvSpPr>
        <p:spPr>
          <a:xfrm>
            <a:off x="692249" y="3609966"/>
            <a:ext cx="716622" cy="707886"/>
          </a:xfrm>
          <a:prstGeom prst="rect">
            <a:avLst/>
          </a:prstGeom>
          <a:noFill/>
        </p:spPr>
        <p:txBody>
          <a:bodyPr wrap="square" rtlCol="0">
            <a:spAutoFit/>
          </a:bodyPr>
          <a:lstStyle/>
          <a:p>
            <a:r>
              <a:rPr lang="es-ES" sz="4000" b="1" dirty="0">
                <a:solidFill>
                  <a:srgbClr val="00A09D"/>
                </a:solidFill>
              </a:rPr>
              <a:t>03</a:t>
            </a:r>
          </a:p>
        </p:txBody>
      </p:sp>
      <p:sp>
        <p:nvSpPr>
          <p:cNvPr id="33" name="CuadroTexto 32">
            <a:extLst>
              <a:ext uri="{FF2B5EF4-FFF2-40B4-BE49-F238E27FC236}">
                <a16:creationId xmlns:a16="http://schemas.microsoft.com/office/drawing/2014/main" id="{40870763-ADF7-4213-AA85-F0D5A27DB780}"/>
              </a:ext>
            </a:extLst>
          </p:cNvPr>
          <p:cNvSpPr txBox="1"/>
          <p:nvPr/>
        </p:nvSpPr>
        <p:spPr>
          <a:xfrm>
            <a:off x="692249" y="4322347"/>
            <a:ext cx="716622" cy="707886"/>
          </a:xfrm>
          <a:prstGeom prst="rect">
            <a:avLst/>
          </a:prstGeom>
          <a:noFill/>
        </p:spPr>
        <p:txBody>
          <a:bodyPr wrap="square" rtlCol="0">
            <a:spAutoFit/>
          </a:bodyPr>
          <a:lstStyle/>
          <a:p>
            <a:r>
              <a:rPr lang="es-ES" sz="4000" b="1" dirty="0">
                <a:solidFill>
                  <a:srgbClr val="00A09D"/>
                </a:solidFill>
              </a:rPr>
              <a:t>04</a:t>
            </a:r>
          </a:p>
        </p:txBody>
      </p:sp>
      <p:sp>
        <p:nvSpPr>
          <p:cNvPr id="34" name="CuadroTexto 33">
            <a:extLst>
              <a:ext uri="{FF2B5EF4-FFF2-40B4-BE49-F238E27FC236}">
                <a16:creationId xmlns:a16="http://schemas.microsoft.com/office/drawing/2014/main" id="{2803F12D-E4AC-431E-B145-C7E4BEF85542}"/>
              </a:ext>
            </a:extLst>
          </p:cNvPr>
          <p:cNvSpPr txBox="1"/>
          <p:nvPr/>
        </p:nvSpPr>
        <p:spPr>
          <a:xfrm>
            <a:off x="692249" y="4853973"/>
            <a:ext cx="716622" cy="707886"/>
          </a:xfrm>
          <a:prstGeom prst="rect">
            <a:avLst/>
          </a:prstGeom>
          <a:noFill/>
        </p:spPr>
        <p:txBody>
          <a:bodyPr wrap="square" rtlCol="0">
            <a:spAutoFit/>
          </a:bodyPr>
          <a:lstStyle/>
          <a:p>
            <a:r>
              <a:rPr lang="es-ES" sz="4000" b="1" dirty="0">
                <a:solidFill>
                  <a:srgbClr val="00A09D"/>
                </a:solidFill>
              </a:rPr>
              <a:t>05</a:t>
            </a:r>
          </a:p>
        </p:txBody>
      </p:sp>
      <p:sp>
        <p:nvSpPr>
          <p:cNvPr id="35" name="CuadroTexto 34">
            <a:extLst>
              <a:ext uri="{FF2B5EF4-FFF2-40B4-BE49-F238E27FC236}">
                <a16:creationId xmlns:a16="http://schemas.microsoft.com/office/drawing/2014/main" id="{2772C820-6A6F-4074-8995-6E6DF0C45DBF}"/>
              </a:ext>
            </a:extLst>
          </p:cNvPr>
          <p:cNvSpPr txBox="1"/>
          <p:nvPr/>
        </p:nvSpPr>
        <p:spPr>
          <a:xfrm>
            <a:off x="692249" y="5555720"/>
            <a:ext cx="716622" cy="707886"/>
          </a:xfrm>
          <a:prstGeom prst="rect">
            <a:avLst/>
          </a:prstGeom>
          <a:noFill/>
        </p:spPr>
        <p:txBody>
          <a:bodyPr wrap="square" rtlCol="0">
            <a:spAutoFit/>
          </a:bodyPr>
          <a:lstStyle/>
          <a:p>
            <a:r>
              <a:rPr lang="es-ES" sz="4000" b="1" dirty="0">
                <a:solidFill>
                  <a:srgbClr val="00A09D"/>
                </a:solidFill>
              </a:rPr>
              <a:t>06</a:t>
            </a:r>
          </a:p>
        </p:txBody>
      </p:sp>
      <p:pic>
        <p:nvPicPr>
          <p:cNvPr id="6" name="Imagen 5">
            <a:extLst>
              <a:ext uri="{FF2B5EF4-FFF2-40B4-BE49-F238E27FC236}">
                <a16:creationId xmlns:a16="http://schemas.microsoft.com/office/drawing/2014/main" id="{829DCC77-5317-415F-B5F3-A83931F87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3905" y="0"/>
            <a:ext cx="4802225" cy="6858000"/>
          </a:xfrm>
          <a:prstGeom prst="rect">
            <a:avLst/>
          </a:prstGeom>
        </p:spPr>
      </p:pic>
      <p:sp>
        <p:nvSpPr>
          <p:cNvPr id="36" name="CuadroTexto 35">
            <a:extLst>
              <a:ext uri="{FF2B5EF4-FFF2-40B4-BE49-F238E27FC236}">
                <a16:creationId xmlns:a16="http://schemas.microsoft.com/office/drawing/2014/main" id="{D682C6DE-7772-4D70-B2B8-86B8CA0D4E61}"/>
              </a:ext>
            </a:extLst>
          </p:cNvPr>
          <p:cNvSpPr txBox="1"/>
          <p:nvPr/>
        </p:nvSpPr>
        <p:spPr>
          <a:xfrm>
            <a:off x="3871384" y="2227736"/>
            <a:ext cx="716622" cy="707886"/>
          </a:xfrm>
          <a:prstGeom prst="rect">
            <a:avLst/>
          </a:prstGeom>
          <a:noFill/>
        </p:spPr>
        <p:txBody>
          <a:bodyPr wrap="square" rtlCol="0">
            <a:spAutoFit/>
          </a:bodyPr>
          <a:lstStyle/>
          <a:p>
            <a:r>
              <a:rPr lang="es-ES" sz="4000" b="1" dirty="0">
                <a:solidFill>
                  <a:srgbClr val="00A09D"/>
                </a:solidFill>
              </a:rPr>
              <a:t>07</a:t>
            </a:r>
          </a:p>
        </p:txBody>
      </p:sp>
      <p:sp>
        <p:nvSpPr>
          <p:cNvPr id="37" name="CuadroTexto 36">
            <a:extLst>
              <a:ext uri="{FF2B5EF4-FFF2-40B4-BE49-F238E27FC236}">
                <a16:creationId xmlns:a16="http://schemas.microsoft.com/office/drawing/2014/main" id="{FFF557C3-F741-4AAC-9F74-64D1D433F510}"/>
              </a:ext>
            </a:extLst>
          </p:cNvPr>
          <p:cNvSpPr txBox="1"/>
          <p:nvPr/>
        </p:nvSpPr>
        <p:spPr>
          <a:xfrm>
            <a:off x="3871384" y="2940118"/>
            <a:ext cx="716622" cy="707886"/>
          </a:xfrm>
          <a:prstGeom prst="rect">
            <a:avLst/>
          </a:prstGeom>
          <a:noFill/>
        </p:spPr>
        <p:txBody>
          <a:bodyPr wrap="square" rtlCol="0">
            <a:spAutoFit/>
          </a:bodyPr>
          <a:lstStyle/>
          <a:p>
            <a:r>
              <a:rPr lang="es-ES" sz="4000" b="1" dirty="0">
                <a:solidFill>
                  <a:srgbClr val="00A09D"/>
                </a:solidFill>
              </a:rPr>
              <a:t>08</a:t>
            </a:r>
          </a:p>
        </p:txBody>
      </p:sp>
      <p:sp>
        <p:nvSpPr>
          <p:cNvPr id="38" name="CuadroTexto 37">
            <a:extLst>
              <a:ext uri="{FF2B5EF4-FFF2-40B4-BE49-F238E27FC236}">
                <a16:creationId xmlns:a16="http://schemas.microsoft.com/office/drawing/2014/main" id="{21D5DC0F-E2DB-4920-9F8F-9CB7F67D50D1}"/>
              </a:ext>
            </a:extLst>
          </p:cNvPr>
          <p:cNvSpPr txBox="1"/>
          <p:nvPr/>
        </p:nvSpPr>
        <p:spPr>
          <a:xfrm>
            <a:off x="3871384" y="3609966"/>
            <a:ext cx="716622" cy="707886"/>
          </a:xfrm>
          <a:prstGeom prst="rect">
            <a:avLst/>
          </a:prstGeom>
          <a:noFill/>
        </p:spPr>
        <p:txBody>
          <a:bodyPr wrap="square" rtlCol="0">
            <a:spAutoFit/>
          </a:bodyPr>
          <a:lstStyle/>
          <a:p>
            <a:r>
              <a:rPr lang="es-ES" sz="4000" b="1" dirty="0">
                <a:solidFill>
                  <a:srgbClr val="00A09D"/>
                </a:solidFill>
              </a:rPr>
              <a:t>09</a:t>
            </a:r>
          </a:p>
        </p:txBody>
      </p:sp>
      <p:sp>
        <p:nvSpPr>
          <p:cNvPr id="39" name="CuadroTexto 38">
            <a:extLst>
              <a:ext uri="{FF2B5EF4-FFF2-40B4-BE49-F238E27FC236}">
                <a16:creationId xmlns:a16="http://schemas.microsoft.com/office/drawing/2014/main" id="{5E935448-590F-4D54-8D56-F015E230E48A}"/>
              </a:ext>
            </a:extLst>
          </p:cNvPr>
          <p:cNvSpPr txBox="1"/>
          <p:nvPr/>
        </p:nvSpPr>
        <p:spPr>
          <a:xfrm>
            <a:off x="3871384" y="4322347"/>
            <a:ext cx="716622" cy="707886"/>
          </a:xfrm>
          <a:prstGeom prst="rect">
            <a:avLst/>
          </a:prstGeom>
          <a:noFill/>
        </p:spPr>
        <p:txBody>
          <a:bodyPr wrap="square" rtlCol="0">
            <a:spAutoFit/>
          </a:bodyPr>
          <a:lstStyle/>
          <a:p>
            <a:r>
              <a:rPr lang="es-ES" sz="4000" b="1" dirty="0">
                <a:solidFill>
                  <a:srgbClr val="00A09D"/>
                </a:solidFill>
              </a:rPr>
              <a:t>10</a:t>
            </a:r>
          </a:p>
        </p:txBody>
      </p:sp>
      <p:sp>
        <p:nvSpPr>
          <p:cNvPr id="40" name="CuadroTexto 39">
            <a:extLst>
              <a:ext uri="{FF2B5EF4-FFF2-40B4-BE49-F238E27FC236}">
                <a16:creationId xmlns:a16="http://schemas.microsoft.com/office/drawing/2014/main" id="{BF8DA25C-2DCA-461E-82E8-3611C8ED47A6}"/>
              </a:ext>
            </a:extLst>
          </p:cNvPr>
          <p:cNvSpPr txBox="1"/>
          <p:nvPr/>
        </p:nvSpPr>
        <p:spPr>
          <a:xfrm>
            <a:off x="3871384" y="4853973"/>
            <a:ext cx="716622" cy="707886"/>
          </a:xfrm>
          <a:prstGeom prst="rect">
            <a:avLst/>
          </a:prstGeom>
          <a:noFill/>
        </p:spPr>
        <p:txBody>
          <a:bodyPr wrap="square" rtlCol="0">
            <a:spAutoFit/>
          </a:bodyPr>
          <a:lstStyle/>
          <a:p>
            <a:r>
              <a:rPr lang="es-ES" sz="4000" b="1" dirty="0">
                <a:solidFill>
                  <a:srgbClr val="00A09D"/>
                </a:solidFill>
              </a:rPr>
              <a:t>11</a:t>
            </a:r>
          </a:p>
        </p:txBody>
      </p:sp>
      <p:sp>
        <p:nvSpPr>
          <p:cNvPr id="41" name="CuadroTexto 40">
            <a:extLst>
              <a:ext uri="{FF2B5EF4-FFF2-40B4-BE49-F238E27FC236}">
                <a16:creationId xmlns:a16="http://schemas.microsoft.com/office/drawing/2014/main" id="{ADF100C7-4E78-447F-AFF8-C82D31EF838B}"/>
              </a:ext>
            </a:extLst>
          </p:cNvPr>
          <p:cNvSpPr txBox="1"/>
          <p:nvPr/>
        </p:nvSpPr>
        <p:spPr>
          <a:xfrm>
            <a:off x="3871384" y="5555720"/>
            <a:ext cx="716622" cy="707886"/>
          </a:xfrm>
          <a:prstGeom prst="rect">
            <a:avLst/>
          </a:prstGeom>
          <a:noFill/>
        </p:spPr>
        <p:txBody>
          <a:bodyPr wrap="square" rtlCol="0">
            <a:spAutoFit/>
          </a:bodyPr>
          <a:lstStyle/>
          <a:p>
            <a:r>
              <a:rPr lang="es-ES" sz="4000" b="1" dirty="0">
                <a:solidFill>
                  <a:srgbClr val="00A09D"/>
                </a:solidFill>
              </a:rPr>
              <a:t>12</a:t>
            </a:r>
          </a:p>
        </p:txBody>
      </p:sp>
      <p:sp>
        <p:nvSpPr>
          <p:cNvPr id="42" name="CuadroTexto 41">
            <a:extLst>
              <a:ext uri="{FF2B5EF4-FFF2-40B4-BE49-F238E27FC236}">
                <a16:creationId xmlns:a16="http://schemas.microsoft.com/office/drawing/2014/main" id="{C12786B1-251D-4576-8117-91A28A6EE755}"/>
              </a:ext>
            </a:extLst>
          </p:cNvPr>
          <p:cNvSpPr txBox="1"/>
          <p:nvPr/>
        </p:nvSpPr>
        <p:spPr>
          <a:xfrm>
            <a:off x="7029254" y="2227736"/>
            <a:ext cx="716622" cy="707886"/>
          </a:xfrm>
          <a:prstGeom prst="rect">
            <a:avLst/>
          </a:prstGeom>
          <a:noFill/>
        </p:spPr>
        <p:txBody>
          <a:bodyPr wrap="square" rtlCol="0">
            <a:spAutoFit/>
          </a:bodyPr>
          <a:lstStyle/>
          <a:p>
            <a:r>
              <a:rPr lang="es-ES" sz="4000" b="1" dirty="0">
                <a:solidFill>
                  <a:srgbClr val="00A09D"/>
                </a:solidFill>
              </a:rPr>
              <a:t>13</a:t>
            </a:r>
          </a:p>
        </p:txBody>
      </p:sp>
    </p:spTree>
    <p:extLst>
      <p:ext uri="{BB962C8B-B14F-4D97-AF65-F5344CB8AC3E}">
        <p14:creationId xmlns:p14="http://schemas.microsoft.com/office/powerpoint/2010/main" val="26078468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250" fill="hold"/>
                                        <p:tgtEl>
                                          <p:spTgt spid="30"/>
                                        </p:tgtEl>
                                        <p:attrNameLst>
                                          <p:attrName>ppt_x</p:attrName>
                                        </p:attrNameLst>
                                      </p:cBhvr>
                                      <p:tavLst>
                                        <p:tav tm="0">
                                          <p:val>
                                            <p:strVal val="#ppt_x"/>
                                          </p:val>
                                        </p:tav>
                                        <p:tav tm="100000">
                                          <p:val>
                                            <p:strVal val="#ppt_x"/>
                                          </p:val>
                                        </p:tav>
                                      </p:tavLst>
                                    </p:anim>
                                    <p:anim calcmode="lin" valueType="num">
                                      <p:cBhvr additive="base">
                                        <p:cTn id="26" dur="25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50" fill="hold"/>
                                        <p:tgtEl>
                                          <p:spTgt spid="31"/>
                                        </p:tgtEl>
                                        <p:attrNameLst>
                                          <p:attrName>ppt_x</p:attrName>
                                        </p:attrNameLst>
                                      </p:cBhvr>
                                      <p:tavLst>
                                        <p:tav tm="0">
                                          <p:val>
                                            <p:strVal val="#ppt_x"/>
                                          </p:val>
                                        </p:tav>
                                        <p:tav tm="100000">
                                          <p:val>
                                            <p:strVal val="#ppt_x"/>
                                          </p:val>
                                        </p:tav>
                                      </p:tavLst>
                                    </p:anim>
                                    <p:anim calcmode="lin" valueType="num">
                                      <p:cBhvr additive="base">
                                        <p:cTn id="31" dur="250" fill="hold"/>
                                        <p:tgtEl>
                                          <p:spTgt spid="3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250" fill="hold"/>
                                        <p:tgtEl>
                                          <p:spTgt spid="32"/>
                                        </p:tgtEl>
                                        <p:attrNameLst>
                                          <p:attrName>ppt_x</p:attrName>
                                        </p:attrNameLst>
                                      </p:cBhvr>
                                      <p:tavLst>
                                        <p:tav tm="0">
                                          <p:val>
                                            <p:strVal val="#ppt_x"/>
                                          </p:val>
                                        </p:tav>
                                        <p:tav tm="100000">
                                          <p:val>
                                            <p:strVal val="#ppt_x"/>
                                          </p:val>
                                        </p:tav>
                                      </p:tavLst>
                                    </p:anim>
                                    <p:anim calcmode="lin" valueType="num">
                                      <p:cBhvr additive="base">
                                        <p:cTn id="36" dur="250" fill="hold"/>
                                        <p:tgtEl>
                                          <p:spTgt spid="32"/>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250" fill="hold"/>
                                        <p:tgtEl>
                                          <p:spTgt spid="33"/>
                                        </p:tgtEl>
                                        <p:attrNameLst>
                                          <p:attrName>ppt_x</p:attrName>
                                        </p:attrNameLst>
                                      </p:cBhvr>
                                      <p:tavLst>
                                        <p:tav tm="0">
                                          <p:val>
                                            <p:strVal val="#ppt_x"/>
                                          </p:val>
                                        </p:tav>
                                        <p:tav tm="100000">
                                          <p:val>
                                            <p:strVal val="#ppt_x"/>
                                          </p:val>
                                        </p:tav>
                                      </p:tavLst>
                                    </p:anim>
                                    <p:anim calcmode="lin" valueType="num">
                                      <p:cBhvr additive="base">
                                        <p:cTn id="41" dur="25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250" fill="hold"/>
                                        <p:tgtEl>
                                          <p:spTgt spid="34"/>
                                        </p:tgtEl>
                                        <p:attrNameLst>
                                          <p:attrName>ppt_x</p:attrName>
                                        </p:attrNameLst>
                                      </p:cBhvr>
                                      <p:tavLst>
                                        <p:tav tm="0">
                                          <p:val>
                                            <p:strVal val="#ppt_x"/>
                                          </p:val>
                                        </p:tav>
                                        <p:tav tm="100000">
                                          <p:val>
                                            <p:strVal val="#ppt_x"/>
                                          </p:val>
                                        </p:tav>
                                      </p:tavLst>
                                    </p:anim>
                                    <p:anim calcmode="lin" valueType="num">
                                      <p:cBhvr additive="base">
                                        <p:cTn id="46" dur="250" fill="hold"/>
                                        <p:tgtEl>
                                          <p:spTgt spid="34"/>
                                        </p:tgtEl>
                                        <p:attrNameLst>
                                          <p:attrName>ppt_y</p:attrName>
                                        </p:attrNameLst>
                                      </p:cBhvr>
                                      <p:tavLst>
                                        <p:tav tm="0">
                                          <p:val>
                                            <p:strVal val="1+#ppt_h/2"/>
                                          </p:val>
                                        </p:tav>
                                        <p:tav tm="100000">
                                          <p:val>
                                            <p:strVal val="#ppt_y"/>
                                          </p:val>
                                        </p:tav>
                                      </p:tavLst>
                                    </p:anim>
                                  </p:childTnLst>
                                </p:cTn>
                              </p:par>
                            </p:childTnLst>
                          </p:cTn>
                        </p:par>
                        <p:par>
                          <p:cTn id="47" fill="hold">
                            <p:stCondLst>
                              <p:cond delay="2750"/>
                            </p:stCondLst>
                            <p:childTnLst>
                              <p:par>
                                <p:cTn id="48" presetID="2" presetClass="entr" presetSubtype="4"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250" fill="hold"/>
                                        <p:tgtEl>
                                          <p:spTgt spid="35"/>
                                        </p:tgtEl>
                                        <p:attrNameLst>
                                          <p:attrName>ppt_x</p:attrName>
                                        </p:attrNameLst>
                                      </p:cBhvr>
                                      <p:tavLst>
                                        <p:tav tm="0">
                                          <p:val>
                                            <p:strVal val="#ppt_x"/>
                                          </p:val>
                                        </p:tav>
                                        <p:tav tm="100000">
                                          <p:val>
                                            <p:strVal val="#ppt_x"/>
                                          </p:val>
                                        </p:tav>
                                      </p:tavLst>
                                    </p:anim>
                                    <p:anim calcmode="lin" valueType="num">
                                      <p:cBhvr additive="base">
                                        <p:cTn id="51" dur="250" fill="hold"/>
                                        <p:tgtEl>
                                          <p:spTgt spid="35"/>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500" fill="hold"/>
                                        <p:tgtEl>
                                          <p:spTgt spid="28"/>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 presetClass="entr" presetSubtype="4"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250" fill="hold"/>
                                        <p:tgtEl>
                                          <p:spTgt spid="36"/>
                                        </p:tgtEl>
                                        <p:attrNameLst>
                                          <p:attrName>ppt_x</p:attrName>
                                        </p:attrNameLst>
                                      </p:cBhvr>
                                      <p:tavLst>
                                        <p:tav tm="0">
                                          <p:val>
                                            <p:strVal val="#ppt_x"/>
                                          </p:val>
                                        </p:tav>
                                        <p:tav tm="100000">
                                          <p:val>
                                            <p:strVal val="#ppt_x"/>
                                          </p:val>
                                        </p:tav>
                                      </p:tavLst>
                                    </p:anim>
                                    <p:anim calcmode="lin" valueType="num">
                                      <p:cBhvr additive="base">
                                        <p:cTn id="62" dur="250" fill="hold"/>
                                        <p:tgtEl>
                                          <p:spTgt spid="36"/>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250" fill="hold"/>
                                        <p:tgtEl>
                                          <p:spTgt spid="37"/>
                                        </p:tgtEl>
                                        <p:attrNameLst>
                                          <p:attrName>ppt_x</p:attrName>
                                        </p:attrNameLst>
                                      </p:cBhvr>
                                      <p:tavLst>
                                        <p:tav tm="0">
                                          <p:val>
                                            <p:strVal val="#ppt_x"/>
                                          </p:val>
                                        </p:tav>
                                        <p:tav tm="100000">
                                          <p:val>
                                            <p:strVal val="#ppt_x"/>
                                          </p:val>
                                        </p:tav>
                                      </p:tavLst>
                                    </p:anim>
                                    <p:anim calcmode="lin" valueType="num">
                                      <p:cBhvr additive="base">
                                        <p:cTn id="67" dur="250" fill="hold"/>
                                        <p:tgtEl>
                                          <p:spTgt spid="3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250" fill="hold"/>
                                        <p:tgtEl>
                                          <p:spTgt spid="38"/>
                                        </p:tgtEl>
                                        <p:attrNameLst>
                                          <p:attrName>ppt_x</p:attrName>
                                        </p:attrNameLst>
                                      </p:cBhvr>
                                      <p:tavLst>
                                        <p:tav tm="0">
                                          <p:val>
                                            <p:strVal val="#ppt_x"/>
                                          </p:val>
                                        </p:tav>
                                        <p:tav tm="100000">
                                          <p:val>
                                            <p:strVal val="#ppt_x"/>
                                          </p:val>
                                        </p:tav>
                                      </p:tavLst>
                                    </p:anim>
                                    <p:anim calcmode="lin" valueType="num">
                                      <p:cBhvr additive="base">
                                        <p:cTn id="72" dur="250" fill="hold"/>
                                        <p:tgtEl>
                                          <p:spTgt spid="38"/>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250" fill="hold"/>
                                        <p:tgtEl>
                                          <p:spTgt spid="39"/>
                                        </p:tgtEl>
                                        <p:attrNameLst>
                                          <p:attrName>ppt_x</p:attrName>
                                        </p:attrNameLst>
                                      </p:cBhvr>
                                      <p:tavLst>
                                        <p:tav tm="0">
                                          <p:val>
                                            <p:strVal val="#ppt_x"/>
                                          </p:val>
                                        </p:tav>
                                        <p:tav tm="100000">
                                          <p:val>
                                            <p:strVal val="#ppt_x"/>
                                          </p:val>
                                        </p:tav>
                                      </p:tavLst>
                                    </p:anim>
                                    <p:anim calcmode="lin" valueType="num">
                                      <p:cBhvr additive="base">
                                        <p:cTn id="77" dur="250" fill="hold"/>
                                        <p:tgtEl>
                                          <p:spTgt spid="39"/>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250" fill="hold"/>
                                        <p:tgtEl>
                                          <p:spTgt spid="40"/>
                                        </p:tgtEl>
                                        <p:attrNameLst>
                                          <p:attrName>ppt_x</p:attrName>
                                        </p:attrNameLst>
                                      </p:cBhvr>
                                      <p:tavLst>
                                        <p:tav tm="0">
                                          <p:val>
                                            <p:strVal val="#ppt_x"/>
                                          </p:val>
                                        </p:tav>
                                        <p:tav tm="100000">
                                          <p:val>
                                            <p:strVal val="#ppt_x"/>
                                          </p:val>
                                        </p:tav>
                                      </p:tavLst>
                                    </p:anim>
                                    <p:anim calcmode="lin" valueType="num">
                                      <p:cBhvr additive="base">
                                        <p:cTn id="82" dur="250" fill="hold"/>
                                        <p:tgtEl>
                                          <p:spTgt spid="40"/>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 calcmode="lin" valueType="num">
                                      <p:cBhvr additive="base">
                                        <p:cTn id="86" dur="250" fill="hold"/>
                                        <p:tgtEl>
                                          <p:spTgt spid="41"/>
                                        </p:tgtEl>
                                        <p:attrNameLst>
                                          <p:attrName>ppt_x</p:attrName>
                                        </p:attrNameLst>
                                      </p:cBhvr>
                                      <p:tavLst>
                                        <p:tav tm="0">
                                          <p:val>
                                            <p:strVal val="#ppt_x"/>
                                          </p:val>
                                        </p:tav>
                                        <p:tav tm="100000">
                                          <p:val>
                                            <p:strVal val="#ppt_x"/>
                                          </p:val>
                                        </p:tav>
                                      </p:tavLst>
                                    </p:anim>
                                    <p:anim calcmode="lin" valueType="num">
                                      <p:cBhvr additive="base">
                                        <p:cTn id="87" dur="250" fill="hold"/>
                                        <p:tgtEl>
                                          <p:spTgt spid="41"/>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par>
                          <p:cTn id="94" fill="hold">
                            <p:stCondLst>
                              <p:cond delay="6000"/>
                            </p:stCondLst>
                            <p:childTnLst>
                              <p:par>
                                <p:cTn id="95" presetID="2" presetClass="entr" presetSubtype="4"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250" fill="hold"/>
                                        <p:tgtEl>
                                          <p:spTgt spid="42"/>
                                        </p:tgtEl>
                                        <p:attrNameLst>
                                          <p:attrName>ppt_x</p:attrName>
                                        </p:attrNameLst>
                                      </p:cBhvr>
                                      <p:tavLst>
                                        <p:tav tm="0">
                                          <p:val>
                                            <p:strVal val="#ppt_x"/>
                                          </p:val>
                                        </p:tav>
                                        <p:tav tm="100000">
                                          <p:val>
                                            <p:strVal val="#ppt_x"/>
                                          </p:val>
                                        </p:tav>
                                      </p:tavLst>
                                    </p:anim>
                                    <p:anim calcmode="lin" valueType="num">
                                      <p:cBhvr additive="base">
                                        <p:cTn id="98" dur="250" fill="hold"/>
                                        <p:tgtEl>
                                          <p:spTgt spid="42"/>
                                        </p:tgtEl>
                                        <p:attrNameLst>
                                          <p:attrName>ppt_y</p:attrName>
                                        </p:attrNameLst>
                                      </p:cBhvr>
                                      <p:tavLst>
                                        <p:tav tm="0">
                                          <p:val>
                                            <p:strVal val="1+#ppt_h/2"/>
                                          </p:val>
                                        </p:tav>
                                        <p:tav tm="100000">
                                          <p:val>
                                            <p:strVal val="#ppt_y"/>
                                          </p:val>
                                        </p:tav>
                                      </p:tavLst>
                                    </p:anim>
                                  </p:childTnLst>
                                </p:cTn>
                              </p:par>
                            </p:childTnLst>
                          </p:cTn>
                        </p:par>
                        <p:par>
                          <p:cTn id="99" fill="hold">
                            <p:stCondLst>
                              <p:cond delay="6250"/>
                            </p:stCondLst>
                            <p:childTnLst>
                              <p:par>
                                <p:cTn id="100" presetID="26" presetClass="entr" presetSubtype="0" fill="hold" grpId="0" nodeType="after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wipe(down)">
                                      <p:cBhvr>
                                        <p:cTn id="102" dur="217">
                                          <p:stCondLst>
                                            <p:cond delay="0"/>
                                          </p:stCondLst>
                                        </p:cTn>
                                        <p:tgtEl>
                                          <p:spTgt spid="7"/>
                                        </p:tgtEl>
                                      </p:cBhvr>
                                    </p:animEffect>
                                    <p:anim calcmode="lin" valueType="num">
                                      <p:cBhvr>
                                        <p:cTn id="103" dur="68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4" dur="249"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5" dur="249" tmFilter="0, 0; 0.125,0.2665; 0.25,0.4; 0.375,0.465; 0.5,0.5;  0.625,0.535; 0.75,0.6; 0.875,0.7335; 1,1">
                                          <p:stCondLst>
                                            <p:cond delay="249"/>
                                          </p:stCondLst>
                                        </p:cTn>
                                        <p:tgtEl>
                                          <p:spTgt spid="7"/>
                                        </p:tgtEl>
                                        <p:attrNameLst>
                                          <p:attrName>ppt_y</p:attrName>
                                        </p:attrNameLst>
                                      </p:cBhvr>
                                      <p:tavLst>
                                        <p:tav tm="0" fmla="#ppt_y-sin(pi*$)/9">
                                          <p:val>
                                            <p:fltVal val="0"/>
                                          </p:val>
                                        </p:tav>
                                        <p:tav tm="100000">
                                          <p:val>
                                            <p:fltVal val="1"/>
                                          </p:val>
                                        </p:tav>
                                      </p:tavLst>
                                    </p:anim>
                                    <p:anim calcmode="lin" valueType="num">
                                      <p:cBhvr>
                                        <p:cTn id="106" dur="124" tmFilter="0, 0; 0.125,0.2665; 0.25,0.4; 0.375,0.465; 0.5,0.5;  0.625,0.535; 0.75,0.6; 0.875,0.7335; 1,1">
                                          <p:stCondLst>
                                            <p:cond delay="497"/>
                                          </p:stCondLst>
                                        </p:cTn>
                                        <p:tgtEl>
                                          <p:spTgt spid="7"/>
                                        </p:tgtEl>
                                        <p:attrNameLst>
                                          <p:attrName>ppt_y</p:attrName>
                                        </p:attrNameLst>
                                      </p:cBhvr>
                                      <p:tavLst>
                                        <p:tav tm="0" fmla="#ppt_y-sin(pi*$)/27">
                                          <p:val>
                                            <p:fltVal val="0"/>
                                          </p:val>
                                        </p:tav>
                                        <p:tav tm="100000">
                                          <p:val>
                                            <p:fltVal val="1"/>
                                          </p:val>
                                        </p:tav>
                                      </p:tavLst>
                                    </p:anim>
                                    <p:anim calcmode="lin" valueType="num">
                                      <p:cBhvr>
                                        <p:cTn id="107" dur="62" tmFilter="0, 0; 0.125,0.2665; 0.25,0.4; 0.375,0.465; 0.5,0.5;  0.625,0.535; 0.75,0.6; 0.875,0.7335; 1,1">
                                          <p:stCondLst>
                                            <p:cond delay="621"/>
                                          </p:stCondLst>
                                        </p:cTn>
                                        <p:tgtEl>
                                          <p:spTgt spid="7"/>
                                        </p:tgtEl>
                                        <p:attrNameLst>
                                          <p:attrName>ppt_y</p:attrName>
                                        </p:attrNameLst>
                                      </p:cBhvr>
                                      <p:tavLst>
                                        <p:tav tm="0" fmla="#ppt_y-sin(pi*$)/81">
                                          <p:val>
                                            <p:fltVal val="0"/>
                                          </p:val>
                                        </p:tav>
                                        <p:tav tm="100000">
                                          <p:val>
                                            <p:fltVal val="1"/>
                                          </p:val>
                                        </p:tav>
                                      </p:tavLst>
                                    </p:anim>
                                    <p:animScale>
                                      <p:cBhvr>
                                        <p:cTn id="108" dur="10">
                                          <p:stCondLst>
                                            <p:cond delay="244"/>
                                          </p:stCondLst>
                                        </p:cTn>
                                        <p:tgtEl>
                                          <p:spTgt spid="7"/>
                                        </p:tgtEl>
                                      </p:cBhvr>
                                      <p:to x="100000" y="60000"/>
                                    </p:animScale>
                                    <p:animScale>
                                      <p:cBhvr>
                                        <p:cTn id="109" dur="62" decel="50000">
                                          <p:stCondLst>
                                            <p:cond delay="254"/>
                                          </p:stCondLst>
                                        </p:cTn>
                                        <p:tgtEl>
                                          <p:spTgt spid="7"/>
                                        </p:tgtEl>
                                      </p:cBhvr>
                                      <p:to x="100000" y="100000"/>
                                    </p:animScale>
                                    <p:animScale>
                                      <p:cBhvr>
                                        <p:cTn id="110" dur="10">
                                          <p:stCondLst>
                                            <p:cond delay="492"/>
                                          </p:stCondLst>
                                        </p:cTn>
                                        <p:tgtEl>
                                          <p:spTgt spid="7"/>
                                        </p:tgtEl>
                                      </p:cBhvr>
                                      <p:to x="100000" y="80000"/>
                                    </p:animScale>
                                    <p:animScale>
                                      <p:cBhvr>
                                        <p:cTn id="111" dur="62" decel="50000">
                                          <p:stCondLst>
                                            <p:cond delay="502"/>
                                          </p:stCondLst>
                                        </p:cTn>
                                        <p:tgtEl>
                                          <p:spTgt spid="7"/>
                                        </p:tgtEl>
                                      </p:cBhvr>
                                      <p:to x="100000" y="100000"/>
                                    </p:animScale>
                                    <p:animScale>
                                      <p:cBhvr>
                                        <p:cTn id="112" dur="10">
                                          <p:stCondLst>
                                            <p:cond delay="616"/>
                                          </p:stCondLst>
                                        </p:cTn>
                                        <p:tgtEl>
                                          <p:spTgt spid="7"/>
                                        </p:tgtEl>
                                      </p:cBhvr>
                                      <p:to x="100000" y="90000"/>
                                    </p:animScale>
                                    <p:animScale>
                                      <p:cBhvr>
                                        <p:cTn id="113" dur="62" decel="50000">
                                          <p:stCondLst>
                                            <p:cond delay="625"/>
                                          </p:stCondLst>
                                        </p:cTn>
                                        <p:tgtEl>
                                          <p:spTgt spid="7"/>
                                        </p:tgtEl>
                                      </p:cBhvr>
                                      <p:to x="100000" y="100000"/>
                                    </p:animScale>
                                    <p:animScale>
                                      <p:cBhvr>
                                        <p:cTn id="114" dur="10">
                                          <p:stCondLst>
                                            <p:cond delay="678"/>
                                          </p:stCondLst>
                                        </p:cTn>
                                        <p:tgtEl>
                                          <p:spTgt spid="7"/>
                                        </p:tgtEl>
                                      </p:cBhvr>
                                      <p:to x="100000" y="95000"/>
                                    </p:animScale>
                                    <p:animScale>
                                      <p:cBhvr>
                                        <p:cTn id="115" dur="62" decel="50000">
                                          <p:stCondLst>
                                            <p:cond delay="688"/>
                                          </p:stCondLst>
                                        </p:cTn>
                                        <p:tgtEl>
                                          <p:spTgt spid="7"/>
                                        </p:tgtEl>
                                      </p:cBhvr>
                                      <p:to x="100000" y="100000"/>
                                    </p:animScale>
                                  </p:childTnLst>
                                </p:cTn>
                              </p:par>
                            </p:childTnLst>
                          </p:cTn>
                        </p:par>
                        <p:par>
                          <p:cTn id="116" fill="hold">
                            <p:stCondLst>
                              <p:cond delay="7000"/>
                            </p:stCondLst>
                            <p:childTnLst>
                              <p:par>
                                <p:cTn id="117" presetID="26" presetClass="entr" presetSubtype="0"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wipe(down)">
                                      <p:cBhvr>
                                        <p:cTn id="119" dur="217">
                                          <p:stCondLst>
                                            <p:cond delay="0"/>
                                          </p:stCondLst>
                                        </p:cTn>
                                        <p:tgtEl>
                                          <p:spTgt spid="43"/>
                                        </p:tgtEl>
                                      </p:cBhvr>
                                    </p:animEffect>
                                    <p:anim calcmode="lin" valueType="num">
                                      <p:cBhvr>
                                        <p:cTn id="120" dur="683"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21" dur="249"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22" dur="249" tmFilter="0, 0; 0.125,0.2665; 0.25,0.4; 0.375,0.465; 0.5,0.5;  0.625,0.535; 0.75,0.6; 0.875,0.7335; 1,1">
                                          <p:stCondLst>
                                            <p:cond delay="249"/>
                                          </p:stCondLst>
                                        </p:cTn>
                                        <p:tgtEl>
                                          <p:spTgt spid="43"/>
                                        </p:tgtEl>
                                        <p:attrNameLst>
                                          <p:attrName>ppt_y</p:attrName>
                                        </p:attrNameLst>
                                      </p:cBhvr>
                                      <p:tavLst>
                                        <p:tav tm="0" fmla="#ppt_y-sin(pi*$)/9">
                                          <p:val>
                                            <p:fltVal val="0"/>
                                          </p:val>
                                        </p:tav>
                                        <p:tav tm="100000">
                                          <p:val>
                                            <p:fltVal val="1"/>
                                          </p:val>
                                        </p:tav>
                                      </p:tavLst>
                                    </p:anim>
                                    <p:anim calcmode="lin" valueType="num">
                                      <p:cBhvr>
                                        <p:cTn id="123" dur="124" tmFilter="0, 0; 0.125,0.2665; 0.25,0.4; 0.375,0.465; 0.5,0.5;  0.625,0.535; 0.75,0.6; 0.875,0.7335; 1,1">
                                          <p:stCondLst>
                                            <p:cond delay="497"/>
                                          </p:stCondLst>
                                        </p:cTn>
                                        <p:tgtEl>
                                          <p:spTgt spid="43"/>
                                        </p:tgtEl>
                                        <p:attrNameLst>
                                          <p:attrName>ppt_y</p:attrName>
                                        </p:attrNameLst>
                                      </p:cBhvr>
                                      <p:tavLst>
                                        <p:tav tm="0" fmla="#ppt_y-sin(pi*$)/27">
                                          <p:val>
                                            <p:fltVal val="0"/>
                                          </p:val>
                                        </p:tav>
                                        <p:tav tm="100000">
                                          <p:val>
                                            <p:fltVal val="1"/>
                                          </p:val>
                                        </p:tav>
                                      </p:tavLst>
                                    </p:anim>
                                    <p:anim calcmode="lin" valueType="num">
                                      <p:cBhvr>
                                        <p:cTn id="124" dur="62" tmFilter="0, 0; 0.125,0.2665; 0.25,0.4; 0.375,0.465; 0.5,0.5;  0.625,0.535; 0.75,0.6; 0.875,0.7335; 1,1">
                                          <p:stCondLst>
                                            <p:cond delay="621"/>
                                          </p:stCondLst>
                                        </p:cTn>
                                        <p:tgtEl>
                                          <p:spTgt spid="43"/>
                                        </p:tgtEl>
                                        <p:attrNameLst>
                                          <p:attrName>ppt_y</p:attrName>
                                        </p:attrNameLst>
                                      </p:cBhvr>
                                      <p:tavLst>
                                        <p:tav tm="0" fmla="#ppt_y-sin(pi*$)/81">
                                          <p:val>
                                            <p:fltVal val="0"/>
                                          </p:val>
                                        </p:tav>
                                        <p:tav tm="100000">
                                          <p:val>
                                            <p:fltVal val="1"/>
                                          </p:val>
                                        </p:tav>
                                      </p:tavLst>
                                    </p:anim>
                                    <p:animScale>
                                      <p:cBhvr>
                                        <p:cTn id="125" dur="10">
                                          <p:stCondLst>
                                            <p:cond delay="244"/>
                                          </p:stCondLst>
                                        </p:cTn>
                                        <p:tgtEl>
                                          <p:spTgt spid="43"/>
                                        </p:tgtEl>
                                      </p:cBhvr>
                                      <p:to x="100000" y="60000"/>
                                    </p:animScale>
                                    <p:animScale>
                                      <p:cBhvr>
                                        <p:cTn id="126" dur="62" decel="50000">
                                          <p:stCondLst>
                                            <p:cond delay="254"/>
                                          </p:stCondLst>
                                        </p:cTn>
                                        <p:tgtEl>
                                          <p:spTgt spid="43"/>
                                        </p:tgtEl>
                                      </p:cBhvr>
                                      <p:to x="100000" y="100000"/>
                                    </p:animScale>
                                    <p:animScale>
                                      <p:cBhvr>
                                        <p:cTn id="127" dur="10">
                                          <p:stCondLst>
                                            <p:cond delay="492"/>
                                          </p:stCondLst>
                                        </p:cTn>
                                        <p:tgtEl>
                                          <p:spTgt spid="43"/>
                                        </p:tgtEl>
                                      </p:cBhvr>
                                      <p:to x="100000" y="80000"/>
                                    </p:animScale>
                                    <p:animScale>
                                      <p:cBhvr>
                                        <p:cTn id="128" dur="62" decel="50000">
                                          <p:stCondLst>
                                            <p:cond delay="502"/>
                                          </p:stCondLst>
                                        </p:cTn>
                                        <p:tgtEl>
                                          <p:spTgt spid="43"/>
                                        </p:tgtEl>
                                      </p:cBhvr>
                                      <p:to x="100000" y="100000"/>
                                    </p:animScale>
                                    <p:animScale>
                                      <p:cBhvr>
                                        <p:cTn id="129" dur="10">
                                          <p:stCondLst>
                                            <p:cond delay="616"/>
                                          </p:stCondLst>
                                        </p:cTn>
                                        <p:tgtEl>
                                          <p:spTgt spid="43"/>
                                        </p:tgtEl>
                                      </p:cBhvr>
                                      <p:to x="100000" y="90000"/>
                                    </p:animScale>
                                    <p:animScale>
                                      <p:cBhvr>
                                        <p:cTn id="130" dur="62" decel="50000">
                                          <p:stCondLst>
                                            <p:cond delay="625"/>
                                          </p:stCondLst>
                                        </p:cTn>
                                        <p:tgtEl>
                                          <p:spTgt spid="43"/>
                                        </p:tgtEl>
                                      </p:cBhvr>
                                      <p:to x="100000" y="100000"/>
                                    </p:animScale>
                                    <p:animScale>
                                      <p:cBhvr>
                                        <p:cTn id="131" dur="10">
                                          <p:stCondLst>
                                            <p:cond delay="678"/>
                                          </p:stCondLst>
                                        </p:cTn>
                                        <p:tgtEl>
                                          <p:spTgt spid="43"/>
                                        </p:tgtEl>
                                      </p:cBhvr>
                                      <p:to x="100000" y="95000"/>
                                    </p:animScale>
                                    <p:animScale>
                                      <p:cBhvr>
                                        <p:cTn id="132" dur="62" decel="50000">
                                          <p:stCondLst>
                                            <p:cond delay="688"/>
                                          </p:stCondLst>
                                        </p:cTn>
                                        <p:tgtEl>
                                          <p:spTgt spid="43"/>
                                        </p:tgtEl>
                                      </p:cBhvr>
                                      <p:to x="100000" y="100000"/>
                                    </p:animScale>
                                  </p:childTnLst>
                                </p:cTn>
                              </p:par>
                            </p:childTnLst>
                          </p:cTn>
                        </p:par>
                        <p:par>
                          <p:cTn id="133" fill="hold">
                            <p:stCondLst>
                              <p:cond delay="7750"/>
                            </p:stCondLst>
                            <p:childTnLst>
                              <p:par>
                                <p:cTn id="134" presetID="26" presetClass="entr" presetSubtype="0" fill="hold" grpId="0" nodeType="after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wipe(down)">
                                      <p:cBhvr>
                                        <p:cTn id="136" dur="217">
                                          <p:stCondLst>
                                            <p:cond delay="0"/>
                                          </p:stCondLst>
                                        </p:cTn>
                                        <p:tgtEl>
                                          <p:spTgt spid="45"/>
                                        </p:tgtEl>
                                      </p:cBhvr>
                                    </p:animEffect>
                                    <p:anim calcmode="lin" valueType="num">
                                      <p:cBhvr>
                                        <p:cTn id="137" dur="683"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38" dur="249"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39" dur="249" tmFilter="0, 0; 0.125,0.2665; 0.25,0.4; 0.375,0.465; 0.5,0.5;  0.625,0.535; 0.75,0.6; 0.875,0.7335; 1,1">
                                          <p:stCondLst>
                                            <p:cond delay="249"/>
                                          </p:stCondLst>
                                        </p:cTn>
                                        <p:tgtEl>
                                          <p:spTgt spid="45"/>
                                        </p:tgtEl>
                                        <p:attrNameLst>
                                          <p:attrName>ppt_y</p:attrName>
                                        </p:attrNameLst>
                                      </p:cBhvr>
                                      <p:tavLst>
                                        <p:tav tm="0" fmla="#ppt_y-sin(pi*$)/9">
                                          <p:val>
                                            <p:fltVal val="0"/>
                                          </p:val>
                                        </p:tav>
                                        <p:tav tm="100000">
                                          <p:val>
                                            <p:fltVal val="1"/>
                                          </p:val>
                                        </p:tav>
                                      </p:tavLst>
                                    </p:anim>
                                    <p:anim calcmode="lin" valueType="num">
                                      <p:cBhvr>
                                        <p:cTn id="140" dur="124" tmFilter="0, 0; 0.125,0.2665; 0.25,0.4; 0.375,0.465; 0.5,0.5;  0.625,0.535; 0.75,0.6; 0.875,0.7335; 1,1">
                                          <p:stCondLst>
                                            <p:cond delay="497"/>
                                          </p:stCondLst>
                                        </p:cTn>
                                        <p:tgtEl>
                                          <p:spTgt spid="45"/>
                                        </p:tgtEl>
                                        <p:attrNameLst>
                                          <p:attrName>ppt_y</p:attrName>
                                        </p:attrNameLst>
                                      </p:cBhvr>
                                      <p:tavLst>
                                        <p:tav tm="0" fmla="#ppt_y-sin(pi*$)/27">
                                          <p:val>
                                            <p:fltVal val="0"/>
                                          </p:val>
                                        </p:tav>
                                        <p:tav tm="100000">
                                          <p:val>
                                            <p:fltVal val="1"/>
                                          </p:val>
                                        </p:tav>
                                      </p:tavLst>
                                    </p:anim>
                                    <p:anim calcmode="lin" valueType="num">
                                      <p:cBhvr>
                                        <p:cTn id="141" dur="62" tmFilter="0, 0; 0.125,0.2665; 0.25,0.4; 0.375,0.465; 0.5,0.5;  0.625,0.535; 0.75,0.6; 0.875,0.7335; 1,1">
                                          <p:stCondLst>
                                            <p:cond delay="621"/>
                                          </p:stCondLst>
                                        </p:cTn>
                                        <p:tgtEl>
                                          <p:spTgt spid="45"/>
                                        </p:tgtEl>
                                        <p:attrNameLst>
                                          <p:attrName>ppt_y</p:attrName>
                                        </p:attrNameLst>
                                      </p:cBhvr>
                                      <p:tavLst>
                                        <p:tav tm="0" fmla="#ppt_y-sin(pi*$)/81">
                                          <p:val>
                                            <p:fltVal val="0"/>
                                          </p:val>
                                        </p:tav>
                                        <p:tav tm="100000">
                                          <p:val>
                                            <p:fltVal val="1"/>
                                          </p:val>
                                        </p:tav>
                                      </p:tavLst>
                                    </p:anim>
                                    <p:animScale>
                                      <p:cBhvr>
                                        <p:cTn id="142" dur="10">
                                          <p:stCondLst>
                                            <p:cond delay="244"/>
                                          </p:stCondLst>
                                        </p:cTn>
                                        <p:tgtEl>
                                          <p:spTgt spid="45"/>
                                        </p:tgtEl>
                                      </p:cBhvr>
                                      <p:to x="100000" y="60000"/>
                                    </p:animScale>
                                    <p:animScale>
                                      <p:cBhvr>
                                        <p:cTn id="143" dur="62" decel="50000">
                                          <p:stCondLst>
                                            <p:cond delay="254"/>
                                          </p:stCondLst>
                                        </p:cTn>
                                        <p:tgtEl>
                                          <p:spTgt spid="45"/>
                                        </p:tgtEl>
                                      </p:cBhvr>
                                      <p:to x="100000" y="100000"/>
                                    </p:animScale>
                                    <p:animScale>
                                      <p:cBhvr>
                                        <p:cTn id="144" dur="10">
                                          <p:stCondLst>
                                            <p:cond delay="492"/>
                                          </p:stCondLst>
                                        </p:cTn>
                                        <p:tgtEl>
                                          <p:spTgt spid="45"/>
                                        </p:tgtEl>
                                      </p:cBhvr>
                                      <p:to x="100000" y="80000"/>
                                    </p:animScale>
                                    <p:animScale>
                                      <p:cBhvr>
                                        <p:cTn id="145" dur="62" decel="50000">
                                          <p:stCondLst>
                                            <p:cond delay="502"/>
                                          </p:stCondLst>
                                        </p:cTn>
                                        <p:tgtEl>
                                          <p:spTgt spid="45"/>
                                        </p:tgtEl>
                                      </p:cBhvr>
                                      <p:to x="100000" y="100000"/>
                                    </p:animScale>
                                    <p:animScale>
                                      <p:cBhvr>
                                        <p:cTn id="146" dur="10">
                                          <p:stCondLst>
                                            <p:cond delay="616"/>
                                          </p:stCondLst>
                                        </p:cTn>
                                        <p:tgtEl>
                                          <p:spTgt spid="45"/>
                                        </p:tgtEl>
                                      </p:cBhvr>
                                      <p:to x="100000" y="90000"/>
                                    </p:animScale>
                                    <p:animScale>
                                      <p:cBhvr>
                                        <p:cTn id="147" dur="62" decel="50000">
                                          <p:stCondLst>
                                            <p:cond delay="625"/>
                                          </p:stCondLst>
                                        </p:cTn>
                                        <p:tgtEl>
                                          <p:spTgt spid="45"/>
                                        </p:tgtEl>
                                      </p:cBhvr>
                                      <p:to x="100000" y="100000"/>
                                    </p:animScale>
                                    <p:animScale>
                                      <p:cBhvr>
                                        <p:cTn id="148" dur="10">
                                          <p:stCondLst>
                                            <p:cond delay="678"/>
                                          </p:stCondLst>
                                        </p:cTn>
                                        <p:tgtEl>
                                          <p:spTgt spid="45"/>
                                        </p:tgtEl>
                                      </p:cBhvr>
                                      <p:to x="100000" y="95000"/>
                                    </p:animScale>
                                    <p:animScale>
                                      <p:cBhvr>
                                        <p:cTn id="149" dur="62" decel="50000">
                                          <p:stCondLst>
                                            <p:cond delay="688"/>
                                          </p:stCondLst>
                                        </p:cTn>
                                        <p:tgtEl>
                                          <p:spTgt spid="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animBg="1"/>
      <p:bldP spid="45" grpId="0" animBg="1"/>
      <p:bldP spid="17" grpId="0" animBg="1"/>
      <p:bldP spid="18" grpId="0"/>
      <p:bldP spid="19"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26" name="Rectángulo: esquinas redondeadas 25">
            <a:extLst>
              <a:ext uri="{FF2B5EF4-FFF2-40B4-BE49-F238E27FC236}">
                <a16:creationId xmlns:a16="http://schemas.microsoft.com/office/drawing/2014/main" id="{8ED9644E-293C-49CB-9740-B293D244D326}"/>
              </a:ext>
            </a:extLst>
          </p:cNvPr>
          <p:cNvSpPr/>
          <p:nvPr/>
        </p:nvSpPr>
        <p:spPr>
          <a:xfrm rot="10800000">
            <a:off x="4345109" y="1797500"/>
            <a:ext cx="6838943" cy="917125"/>
          </a:xfrm>
          <a:prstGeom prst="roundRect">
            <a:avLst>
              <a:gd name="adj" fmla="val 23285"/>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83106339-6F48-4863-A3AF-E09B22F84BCC}"/>
              </a:ext>
            </a:extLst>
          </p:cNvPr>
          <p:cNvSpPr txBox="1"/>
          <p:nvPr/>
        </p:nvSpPr>
        <p:spPr>
          <a:xfrm>
            <a:off x="6394732" y="1955048"/>
            <a:ext cx="5525245" cy="675762"/>
          </a:xfrm>
          <a:prstGeom prst="rect">
            <a:avLst/>
          </a:prstGeom>
          <a:noFill/>
        </p:spPr>
        <p:txBody>
          <a:bodyPr wrap="square" rtlCol="0" anchor="t">
            <a:spAutoFit/>
          </a:bodyPr>
          <a:lstStyle/>
          <a:p>
            <a:pPr>
              <a:lnSpc>
                <a:spcPts val="2200"/>
              </a:lnSpc>
            </a:pPr>
            <a:r>
              <a:rPr lang="fr-FR" sz="2650" dirty="0">
                <a:solidFill>
                  <a:schemeClr val="bg1"/>
                </a:solidFill>
                <a:latin typeface="+mj-lt"/>
              </a:rPr>
              <a:t>3 étapes essentielles </a:t>
            </a:r>
          </a:p>
          <a:p>
            <a:pPr>
              <a:lnSpc>
                <a:spcPts val="2200"/>
              </a:lnSpc>
            </a:pPr>
            <a:r>
              <a:rPr lang="fr-FR" sz="2650" dirty="0">
                <a:solidFill>
                  <a:schemeClr val="bg1"/>
                </a:solidFill>
                <a:latin typeface="+mj-lt"/>
              </a:rPr>
              <a:t>de traduction d’un site </a:t>
            </a:r>
            <a:endParaRPr lang="es-ES" sz="2650" dirty="0">
              <a:solidFill>
                <a:schemeClr val="bg1"/>
              </a:solidFill>
              <a:latin typeface="+mj-lt"/>
            </a:endParaRPr>
          </a:p>
        </p:txBody>
      </p:sp>
      <p:sp>
        <p:nvSpPr>
          <p:cNvPr id="44" name="CuadroTexto 43">
            <a:extLst>
              <a:ext uri="{FF2B5EF4-FFF2-40B4-BE49-F238E27FC236}">
                <a16:creationId xmlns:a16="http://schemas.microsoft.com/office/drawing/2014/main" id="{FCBF5704-311E-4C97-B947-24A9184A7791}"/>
              </a:ext>
            </a:extLst>
          </p:cNvPr>
          <p:cNvSpPr txBox="1"/>
          <p:nvPr/>
        </p:nvSpPr>
        <p:spPr>
          <a:xfrm>
            <a:off x="6446083" y="3007207"/>
            <a:ext cx="716622" cy="707886"/>
          </a:xfrm>
          <a:prstGeom prst="rect">
            <a:avLst/>
          </a:prstGeom>
          <a:noFill/>
        </p:spPr>
        <p:txBody>
          <a:bodyPr wrap="square" rtlCol="0">
            <a:spAutoFit/>
          </a:bodyPr>
          <a:lstStyle/>
          <a:p>
            <a:r>
              <a:rPr lang="es-ES" sz="4000" b="1" dirty="0">
                <a:solidFill>
                  <a:srgbClr val="00A09D"/>
                </a:solidFill>
              </a:rPr>
              <a:t>01</a:t>
            </a:r>
          </a:p>
        </p:txBody>
      </p:sp>
      <p:sp>
        <p:nvSpPr>
          <p:cNvPr id="46" name="CuadroTexto 45">
            <a:extLst>
              <a:ext uri="{FF2B5EF4-FFF2-40B4-BE49-F238E27FC236}">
                <a16:creationId xmlns:a16="http://schemas.microsoft.com/office/drawing/2014/main" id="{D269FA67-A86E-4C83-9916-6F592D00AA93}"/>
              </a:ext>
            </a:extLst>
          </p:cNvPr>
          <p:cNvSpPr txBox="1"/>
          <p:nvPr/>
        </p:nvSpPr>
        <p:spPr>
          <a:xfrm>
            <a:off x="7067011" y="3208787"/>
            <a:ext cx="4117041" cy="3135667"/>
          </a:xfrm>
          <a:prstGeom prst="rect">
            <a:avLst/>
          </a:prstGeom>
          <a:noFill/>
        </p:spPr>
        <p:txBody>
          <a:bodyPr wrap="square" rtlCol="0">
            <a:spAutoFit/>
          </a:bodyPr>
          <a:lstStyle/>
          <a:p>
            <a:pPr>
              <a:lnSpc>
                <a:spcPts val="1700"/>
              </a:lnSpc>
            </a:pPr>
            <a:r>
              <a:rPr lang="fr-FR" sz="2400" b="1" dirty="0">
                <a:solidFill>
                  <a:schemeClr val="tx1">
                    <a:lumMod val="65000"/>
                    <a:lumOff val="35000"/>
                  </a:schemeClr>
                </a:solidFill>
              </a:rPr>
              <a:t>La préparation : </a:t>
            </a:r>
            <a:br>
              <a:rPr lang="fr-FR" sz="2400" b="1" dirty="0">
                <a:solidFill>
                  <a:schemeClr val="tx1">
                    <a:lumMod val="65000"/>
                    <a:lumOff val="35000"/>
                  </a:schemeClr>
                </a:solidFill>
              </a:rPr>
            </a:br>
            <a:r>
              <a:rPr lang="fr-FR" sz="1350" dirty="0">
                <a:solidFill>
                  <a:schemeClr val="tx1">
                    <a:lumMod val="65000"/>
                    <a:lumOff val="35000"/>
                  </a:schemeClr>
                </a:solidFill>
              </a:rPr>
              <a:t>la méthode 4 S </a:t>
            </a:r>
          </a:p>
          <a:p>
            <a:pPr>
              <a:lnSpc>
                <a:spcPts val="1700"/>
              </a:lnSpc>
            </a:pPr>
            <a:endParaRPr lang="fr-FR" sz="1350" dirty="0">
              <a:solidFill>
                <a:schemeClr val="tx1">
                  <a:lumMod val="65000"/>
                  <a:lumOff val="35000"/>
                </a:schemeClr>
              </a:solidFill>
            </a:endParaRPr>
          </a:p>
          <a:p>
            <a:pPr>
              <a:lnSpc>
                <a:spcPts val="1700"/>
              </a:lnSpc>
            </a:pPr>
            <a:endParaRPr lang="fr-FR" sz="1350" dirty="0">
              <a:solidFill>
                <a:schemeClr val="tx1">
                  <a:lumMod val="65000"/>
                  <a:lumOff val="35000"/>
                </a:schemeClr>
              </a:solidFill>
            </a:endParaRPr>
          </a:p>
          <a:p>
            <a:pPr>
              <a:lnSpc>
                <a:spcPts val="1700"/>
              </a:lnSpc>
            </a:pPr>
            <a:endParaRPr lang="fr-FR" sz="1350" dirty="0">
              <a:solidFill>
                <a:schemeClr val="tx1">
                  <a:lumMod val="65000"/>
                  <a:lumOff val="35000"/>
                </a:schemeClr>
              </a:solidFill>
            </a:endParaRPr>
          </a:p>
          <a:p>
            <a:pPr>
              <a:lnSpc>
                <a:spcPts val="1700"/>
              </a:lnSpc>
            </a:pPr>
            <a:r>
              <a:rPr lang="fr-FR" sz="2400" b="1" dirty="0">
                <a:solidFill>
                  <a:schemeClr val="tx1">
                    <a:lumMod val="65000"/>
                    <a:lumOff val="35000"/>
                  </a:schemeClr>
                </a:solidFill>
              </a:rPr>
              <a:t>La production :</a:t>
            </a:r>
            <a:br>
              <a:rPr lang="fr-FR" sz="2400" b="1" dirty="0">
                <a:solidFill>
                  <a:schemeClr val="tx1">
                    <a:lumMod val="65000"/>
                    <a:lumOff val="35000"/>
                  </a:schemeClr>
                </a:solidFill>
              </a:rPr>
            </a:br>
            <a:r>
              <a:rPr lang="fr-FR" sz="1350" dirty="0">
                <a:solidFill>
                  <a:schemeClr val="tx1">
                    <a:lumMod val="65000"/>
                    <a:lumOff val="35000"/>
                  </a:schemeClr>
                </a:solidFill>
              </a:rPr>
              <a:t>la traduction de la structure et du contenu existants (catalogue produit, activité, CMS…) </a:t>
            </a:r>
          </a:p>
          <a:p>
            <a:pPr>
              <a:lnSpc>
                <a:spcPts val="1700"/>
              </a:lnSpc>
            </a:pPr>
            <a:endParaRPr lang="fr-FR" sz="1350" dirty="0">
              <a:solidFill>
                <a:schemeClr val="tx1">
                  <a:lumMod val="65000"/>
                  <a:lumOff val="35000"/>
                </a:schemeClr>
              </a:solidFill>
            </a:endParaRPr>
          </a:p>
          <a:p>
            <a:pPr>
              <a:lnSpc>
                <a:spcPts val="1700"/>
              </a:lnSpc>
            </a:pPr>
            <a:endParaRPr lang="fr-FR" sz="1350" dirty="0">
              <a:solidFill>
                <a:schemeClr val="tx1">
                  <a:lumMod val="65000"/>
                  <a:lumOff val="35000"/>
                </a:schemeClr>
              </a:solidFill>
            </a:endParaRPr>
          </a:p>
          <a:p>
            <a:pPr>
              <a:lnSpc>
                <a:spcPts val="1700"/>
              </a:lnSpc>
            </a:pPr>
            <a:endParaRPr lang="fr-FR" sz="1350" dirty="0">
              <a:solidFill>
                <a:schemeClr val="tx1">
                  <a:lumMod val="65000"/>
                  <a:lumOff val="35000"/>
                </a:schemeClr>
              </a:solidFill>
            </a:endParaRPr>
          </a:p>
          <a:p>
            <a:pPr>
              <a:lnSpc>
                <a:spcPts val="1700"/>
              </a:lnSpc>
            </a:pPr>
            <a:r>
              <a:rPr lang="fr-FR" sz="2400" b="1" dirty="0">
                <a:solidFill>
                  <a:schemeClr val="tx1">
                    <a:lumMod val="65000"/>
                    <a:lumOff val="35000"/>
                  </a:schemeClr>
                </a:solidFill>
              </a:rPr>
              <a:t>L’animation : </a:t>
            </a:r>
            <a:br>
              <a:rPr lang="fr-FR" sz="2400" b="1" dirty="0">
                <a:solidFill>
                  <a:schemeClr val="tx1">
                    <a:lumMod val="65000"/>
                    <a:lumOff val="35000"/>
                  </a:schemeClr>
                </a:solidFill>
              </a:rPr>
            </a:br>
            <a:r>
              <a:rPr lang="fr-FR" sz="1350" dirty="0">
                <a:solidFill>
                  <a:schemeClr val="tx1">
                    <a:lumMod val="65000"/>
                    <a:lumOff val="35000"/>
                  </a:schemeClr>
                </a:solidFill>
              </a:rPr>
              <a:t>traduction de blogs, nouvelles fiches produits, livres blancs, campagnes AdWords… </a:t>
            </a:r>
          </a:p>
        </p:txBody>
      </p:sp>
      <p:sp>
        <p:nvSpPr>
          <p:cNvPr id="47" name="CuadroTexto 46">
            <a:extLst>
              <a:ext uri="{FF2B5EF4-FFF2-40B4-BE49-F238E27FC236}">
                <a16:creationId xmlns:a16="http://schemas.microsoft.com/office/drawing/2014/main" id="{343CFE90-26DB-4053-8B87-2DB6DCFB496E}"/>
              </a:ext>
            </a:extLst>
          </p:cNvPr>
          <p:cNvSpPr txBox="1"/>
          <p:nvPr/>
        </p:nvSpPr>
        <p:spPr>
          <a:xfrm>
            <a:off x="6446083" y="4102362"/>
            <a:ext cx="716622" cy="707886"/>
          </a:xfrm>
          <a:prstGeom prst="rect">
            <a:avLst/>
          </a:prstGeom>
          <a:noFill/>
        </p:spPr>
        <p:txBody>
          <a:bodyPr wrap="square" rtlCol="0">
            <a:spAutoFit/>
          </a:bodyPr>
          <a:lstStyle/>
          <a:p>
            <a:r>
              <a:rPr lang="es-ES" sz="4000" b="1" dirty="0">
                <a:solidFill>
                  <a:srgbClr val="00A09D"/>
                </a:solidFill>
              </a:rPr>
              <a:t>02</a:t>
            </a:r>
          </a:p>
        </p:txBody>
      </p:sp>
      <p:sp>
        <p:nvSpPr>
          <p:cNvPr id="48" name="CuadroTexto 47">
            <a:extLst>
              <a:ext uri="{FF2B5EF4-FFF2-40B4-BE49-F238E27FC236}">
                <a16:creationId xmlns:a16="http://schemas.microsoft.com/office/drawing/2014/main" id="{E504087D-C7B3-4819-9633-BDCE0D0C0154}"/>
              </a:ext>
            </a:extLst>
          </p:cNvPr>
          <p:cNvSpPr txBox="1"/>
          <p:nvPr/>
        </p:nvSpPr>
        <p:spPr>
          <a:xfrm>
            <a:off x="6446083" y="5388904"/>
            <a:ext cx="716622" cy="707886"/>
          </a:xfrm>
          <a:prstGeom prst="rect">
            <a:avLst/>
          </a:prstGeom>
          <a:noFill/>
        </p:spPr>
        <p:txBody>
          <a:bodyPr wrap="square" rtlCol="0">
            <a:spAutoFit/>
          </a:bodyPr>
          <a:lstStyle/>
          <a:p>
            <a:r>
              <a:rPr lang="es-ES" sz="4000" b="1" dirty="0">
                <a:solidFill>
                  <a:srgbClr val="00A09D"/>
                </a:solidFill>
              </a:rPr>
              <a:t>03</a:t>
            </a:r>
          </a:p>
        </p:txBody>
      </p:sp>
      <p:pic>
        <p:nvPicPr>
          <p:cNvPr id="5" name="Imagen 4" descr="Imagen que contiene reloj, computadora&#10;&#10;Descripción generada automáticamente">
            <a:extLst>
              <a:ext uri="{FF2B5EF4-FFF2-40B4-BE49-F238E27FC236}">
                <a16:creationId xmlns:a16="http://schemas.microsoft.com/office/drawing/2014/main" id="{BA904199-7B14-416D-B539-630B754E4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 y="1055236"/>
            <a:ext cx="5940924" cy="5802763"/>
          </a:xfrm>
          <a:prstGeom prst="rect">
            <a:avLst/>
          </a:prstGeom>
        </p:spPr>
      </p:pic>
    </p:spTree>
    <p:extLst>
      <p:ext uri="{BB962C8B-B14F-4D97-AF65-F5344CB8AC3E}">
        <p14:creationId xmlns:p14="http://schemas.microsoft.com/office/powerpoint/2010/main" val="14890718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44"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a:extLst>
              <a:ext uri="{FF2B5EF4-FFF2-40B4-BE49-F238E27FC236}">
                <a16:creationId xmlns:a16="http://schemas.microsoft.com/office/drawing/2014/main" id="{CDD900F0-09CF-49DB-96BF-0BEA65508005}"/>
              </a:ext>
            </a:extLst>
          </p:cNvPr>
          <p:cNvSpPr/>
          <p:nvPr/>
        </p:nvSpPr>
        <p:spPr>
          <a:xfrm>
            <a:off x="552892" y="3685448"/>
            <a:ext cx="850606" cy="850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F25D6B0B-094F-45B0-AA7D-F7A5F69B03D8}"/>
              </a:ext>
            </a:extLst>
          </p:cNvPr>
          <p:cNvSpPr/>
          <p:nvPr/>
        </p:nvSpPr>
        <p:spPr>
          <a:xfrm>
            <a:off x="552892" y="4642378"/>
            <a:ext cx="850606" cy="850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53D116FD-9219-420E-AFC6-38ED412C1366}"/>
              </a:ext>
            </a:extLst>
          </p:cNvPr>
          <p:cNvSpPr/>
          <p:nvPr/>
        </p:nvSpPr>
        <p:spPr>
          <a:xfrm>
            <a:off x="552892" y="5609942"/>
            <a:ext cx="850606" cy="850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Elipse 1">
            <a:extLst>
              <a:ext uri="{FF2B5EF4-FFF2-40B4-BE49-F238E27FC236}">
                <a16:creationId xmlns:a16="http://schemas.microsoft.com/office/drawing/2014/main" id="{06D1C964-51BE-42A7-BFD5-590D6D70BA02}"/>
              </a:ext>
            </a:extLst>
          </p:cNvPr>
          <p:cNvSpPr/>
          <p:nvPr/>
        </p:nvSpPr>
        <p:spPr>
          <a:xfrm>
            <a:off x="552892" y="2749783"/>
            <a:ext cx="850606" cy="850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1" name="Rectángulo: esquinas redondeadas 10">
            <a:extLst>
              <a:ext uri="{FF2B5EF4-FFF2-40B4-BE49-F238E27FC236}">
                <a16:creationId xmlns:a16="http://schemas.microsoft.com/office/drawing/2014/main" id="{856B3FDA-EAEE-4ECD-9634-6FDB5E312F0B}"/>
              </a:ext>
            </a:extLst>
          </p:cNvPr>
          <p:cNvSpPr/>
          <p:nvPr/>
        </p:nvSpPr>
        <p:spPr>
          <a:xfrm>
            <a:off x="486577" y="1919247"/>
            <a:ext cx="10518121"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CuadroTexto 11">
            <a:extLst>
              <a:ext uri="{FF2B5EF4-FFF2-40B4-BE49-F238E27FC236}">
                <a16:creationId xmlns:a16="http://schemas.microsoft.com/office/drawing/2014/main" id="{B75E8198-0D94-4971-9EFD-AF62C31727B1}"/>
              </a:ext>
            </a:extLst>
          </p:cNvPr>
          <p:cNvSpPr txBox="1"/>
          <p:nvPr/>
        </p:nvSpPr>
        <p:spPr>
          <a:xfrm>
            <a:off x="692249" y="2081577"/>
            <a:ext cx="5525245" cy="393634"/>
          </a:xfrm>
          <a:prstGeom prst="rect">
            <a:avLst/>
          </a:prstGeom>
          <a:noFill/>
        </p:spPr>
        <p:txBody>
          <a:bodyPr wrap="square" rtlCol="0" anchor="t">
            <a:spAutoFit/>
          </a:bodyPr>
          <a:lstStyle/>
          <a:p>
            <a:pPr>
              <a:lnSpc>
                <a:spcPts val="2200"/>
              </a:lnSpc>
            </a:pPr>
            <a:r>
              <a:rPr lang="fr-FR" sz="2650" dirty="0">
                <a:solidFill>
                  <a:schemeClr val="bg1"/>
                </a:solidFill>
                <a:latin typeface="+mj-lt"/>
              </a:rPr>
              <a:t>Qu’est-ce que la Méthode 4 S ? </a:t>
            </a:r>
            <a:endParaRPr lang="es-ES" sz="2650" dirty="0">
              <a:solidFill>
                <a:schemeClr val="bg1"/>
              </a:solidFill>
              <a:latin typeface="+mj-lt"/>
            </a:endParaRPr>
          </a:p>
        </p:txBody>
      </p:sp>
      <p:sp>
        <p:nvSpPr>
          <p:cNvPr id="14" name="CuadroTexto 13">
            <a:extLst>
              <a:ext uri="{FF2B5EF4-FFF2-40B4-BE49-F238E27FC236}">
                <a16:creationId xmlns:a16="http://schemas.microsoft.com/office/drawing/2014/main" id="{9A9358FF-3F9F-4EDF-9934-51EAE360AE2C}"/>
              </a:ext>
            </a:extLst>
          </p:cNvPr>
          <p:cNvSpPr txBox="1"/>
          <p:nvPr/>
        </p:nvSpPr>
        <p:spPr>
          <a:xfrm>
            <a:off x="745413" y="3196352"/>
            <a:ext cx="5974363" cy="3304815"/>
          </a:xfrm>
          <a:prstGeom prst="rect">
            <a:avLst/>
          </a:prstGeom>
          <a:noFill/>
        </p:spPr>
        <p:txBody>
          <a:bodyPr wrap="square" rtlCol="0">
            <a:spAutoFit/>
          </a:bodyPr>
          <a:lstStyle/>
          <a:p>
            <a:pPr>
              <a:lnSpc>
                <a:spcPts val="1500"/>
              </a:lnSpc>
            </a:pPr>
            <a:r>
              <a:rPr lang="fr-FR" sz="5400" b="1" dirty="0">
                <a:solidFill>
                  <a:srgbClr val="00A09D"/>
                </a:solidFill>
              </a:rPr>
              <a:t>S  </a:t>
            </a:r>
            <a:r>
              <a:rPr lang="fr-FR" sz="2400" b="1" dirty="0">
                <a:solidFill>
                  <a:srgbClr val="00A09D"/>
                </a:solidFill>
              </a:rPr>
              <a:t>élection</a:t>
            </a:r>
            <a:r>
              <a:rPr lang="fr-FR" sz="1350" b="1" dirty="0">
                <a:solidFill>
                  <a:schemeClr val="tx1">
                    <a:lumMod val="65000"/>
                    <a:lumOff val="35000"/>
                  </a:schemeClr>
                </a:solidFill>
              </a:rPr>
              <a:t> du traducteur</a:t>
            </a:r>
          </a:p>
          <a:p>
            <a:pPr>
              <a:lnSpc>
                <a:spcPts val="1500"/>
              </a:lnSpc>
            </a:pPr>
            <a:endParaRPr lang="fr-FR" sz="1350" b="1" dirty="0">
              <a:solidFill>
                <a:schemeClr val="tx1">
                  <a:lumMod val="65000"/>
                  <a:lumOff val="35000"/>
                </a:schemeClr>
              </a:solidFill>
            </a:endParaRPr>
          </a:p>
          <a:p>
            <a:pPr>
              <a:lnSpc>
                <a:spcPts val="1500"/>
              </a:lnSpc>
            </a:pPr>
            <a:endParaRPr lang="fr-FR" sz="1350" b="1" dirty="0">
              <a:solidFill>
                <a:schemeClr val="tx1">
                  <a:lumMod val="65000"/>
                  <a:lumOff val="35000"/>
                </a:schemeClr>
              </a:solidFill>
            </a:endParaRPr>
          </a:p>
          <a:p>
            <a:pPr>
              <a:lnSpc>
                <a:spcPts val="1500"/>
              </a:lnSpc>
            </a:pPr>
            <a:endParaRPr lang="fr-FR" sz="1350" b="1" dirty="0">
              <a:solidFill>
                <a:schemeClr val="tx1">
                  <a:lumMod val="65000"/>
                  <a:lumOff val="35000"/>
                </a:schemeClr>
              </a:solidFill>
            </a:endParaRPr>
          </a:p>
          <a:p>
            <a:pPr>
              <a:lnSpc>
                <a:spcPts val="1500"/>
              </a:lnSpc>
            </a:pPr>
            <a:r>
              <a:rPr lang="fr-FR" sz="1350" b="1" dirty="0">
                <a:solidFill>
                  <a:schemeClr val="tx1">
                    <a:lumMod val="65000"/>
                    <a:lumOff val="35000"/>
                  </a:schemeClr>
                </a:solidFill>
              </a:rPr>
              <a:t> </a:t>
            </a:r>
          </a:p>
          <a:p>
            <a:pPr>
              <a:lnSpc>
                <a:spcPts val="1500"/>
              </a:lnSpc>
            </a:pPr>
            <a:r>
              <a:rPr lang="fr-FR" sz="5400" b="1" dirty="0">
                <a:solidFill>
                  <a:srgbClr val="00A09D"/>
                </a:solidFill>
              </a:rPr>
              <a:t>S  </a:t>
            </a:r>
            <a:r>
              <a:rPr lang="fr-FR" sz="2400" b="1" dirty="0">
                <a:solidFill>
                  <a:srgbClr val="00A09D"/>
                </a:solidFill>
              </a:rPr>
              <a:t>élection</a:t>
            </a:r>
            <a:r>
              <a:rPr lang="fr-FR" sz="1350" b="1" dirty="0">
                <a:solidFill>
                  <a:schemeClr val="tx1">
                    <a:lumMod val="65000"/>
                    <a:lumOff val="35000"/>
                  </a:schemeClr>
                </a:solidFill>
              </a:rPr>
              <a:t> de la terminologie, des références et de contenu </a:t>
            </a:r>
          </a:p>
          <a:p>
            <a:pPr>
              <a:lnSpc>
                <a:spcPts val="1500"/>
              </a:lnSpc>
            </a:pPr>
            <a:endParaRPr lang="fr-FR" sz="1350" b="1" dirty="0">
              <a:solidFill>
                <a:schemeClr val="tx1">
                  <a:lumMod val="65000"/>
                  <a:lumOff val="35000"/>
                </a:schemeClr>
              </a:solidFill>
            </a:endParaRPr>
          </a:p>
          <a:p>
            <a:pPr>
              <a:lnSpc>
                <a:spcPts val="1500"/>
              </a:lnSpc>
            </a:pPr>
            <a:endParaRPr lang="fr-FR" sz="1350" b="1" dirty="0">
              <a:solidFill>
                <a:schemeClr val="tx1">
                  <a:lumMod val="65000"/>
                  <a:lumOff val="35000"/>
                </a:schemeClr>
              </a:solidFill>
            </a:endParaRPr>
          </a:p>
          <a:p>
            <a:pPr>
              <a:lnSpc>
                <a:spcPts val="1500"/>
              </a:lnSpc>
            </a:pPr>
            <a:endParaRPr lang="fr-FR" sz="1350" b="1" dirty="0">
              <a:solidFill>
                <a:schemeClr val="tx1">
                  <a:lumMod val="65000"/>
                  <a:lumOff val="35000"/>
                </a:schemeClr>
              </a:solidFill>
            </a:endParaRPr>
          </a:p>
          <a:p>
            <a:pPr>
              <a:lnSpc>
                <a:spcPts val="1500"/>
              </a:lnSpc>
            </a:pPr>
            <a:endParaRPr lang="fr-FR" sz="1350" b="1" dirty="0">
              <a:solidFill>
                <a:schemeClr val="tx1">
                  <a:lumMod val="65000"/>
                  <a:lumOff val="35000"/>
                </a:schemeClr>
              </a:solidFill>
            </a:endParaRPr>
          </a:p>
          <a:p>
            <a:pPr>
              <a:lnSpc>
                <a:spcPts val="1500"/>
              </a:lnSpc>
            </a:pPr>
            <a:r>
              <a:rPr lang="fr-FR" sz="5400" b="1" dirty="0">
                <a:solidFill>
                  <a:srgbClr val="00A09D"/>
                </a:solidFill>
              </a:rPr>
              <a:t>S  </a:t>
            </a:r>
            <a:r>
              <a:rPr lang="fr-FR" sz="2400" b="1" dirty="0">
                <a:solidFill>
                  <a:srgbClr val="00A09D"/>
                </a:solidFill>
              </a:rPr>
              <a:t>élection</a:t>
            </a:r>
            <a:r>
              <a:rPr lang="fr-FR" sz="1350" b="1" dirty="0">
                <a:solidFill>
                  <a:schemeClr val="tx1">
                    <a:lumMod val="65000"/>
                    <a:lumOff val="35000"/>
                  </a:schemeClr>
                </a:solidFill>
              </a:rPr>
              <a:t> du format et des process </a:t>
            </a:r>
          </a:p>
          <a:p>
            <a:pPr>
              <a:lnSpc>
                <a:spcPts val="1500"/>
              </a:lnSpc>
            </a:pPr>
            <a:endParaRPr lang="fr-FR" sz="1350" b="1" dirty="0">
              <a:solidFill>
                <a:schemeClr val="tx1">
                  <a:lumMod val="65000"/>
                  <a:lumOff val="35000"/>
                </a:schemeClr>
              </a:solidFill>
            </a:endParaRPr>
          </a:p>
          <a:p>
            <a:pPr>
              <a:lnSpc>
                <a:spcPts val="1500"/>
              </a:lnSpc>
            </a:pPr>
            <a:endParaRPr lang="fr-FR" sz="1350" b="1" dirty="0">
              <a:solidFill>
                <a:schemeClr val="tx1">
                  <a:lumMod val="65000"/>
                  <a:lumOff val="35000"/>
                </a:schemeClr>
              </a:solidFill>
            </a:endParaRPr>
          </a:p>
          <a:p>
            <a:pPr>
              <a:lnSpc>
                <a:spcPts val="1500"/>
              </a:lnSpc>
            </a:pPr>
            <a:endParaRPr lang="fr-FR" sz="1350" b="1" dirty="0">
              <a:solidFill>
                <a:schemeClr val="tx1">
                  <a:lumMod val="65000"/>
                  <a:lumOff val="35000"/>
                </a:schemeClr>
              </a:solidFill>
            </a:endParaRPr>
          </a:p>
          <a:p>
            <a:pPr>
              <a:lnSpc>
                <a:spcPts val="1500"/>
              </a:lnSpc>
            </a:pPr>
            <a:endParaRPr lang="fr-FR" sz="1350" b="1" dirty="0">
              <a:solidFill>
                <a:schemeClr val="tx1">
                  <a:lumMod val="65000"/>
                  <a:lumOff val="35000"/>
                </a:schemeClr>
              </a:solidFill>
            </a:endParaRPr>
          </a:p>
          <a:p>
            <a:pPr>
              <a:lnSpc>
                <a:spcPts val="1500"/>
              </a:lnSpc>
            </a:pPr>
            <a:r>
              <a:rPr lang="fr-FR" sz="5400" b="1" dirty="0">
                <a:solidFill>
                  <a:srgbClr val="00A09D"/>
                </a:solidFill>
              </a:rPr>
              <a:t>S  </a:t>
            </a:r>
            <a:r>
              <a:rPr lang="fr-FR" sz="2400" b="1" dirty="0">
                <a:solidFill>
                  <a:srgbClr val="00A09D"/>
                </a:solidFill>
              </a:rPr>
              <a:t>EO</a:t>
            </a:r>
            <a:endParaRPr lang="fr-FR" sz="2400" dirty="0">
              <a:solidFill>
                <a:srgbClr val="00A09D"/>
              </a:solidFill>
            </a:endParaRPr>
          </a:p>
        </p:txBody>
      </p:sp>
      <p:pic>
        <p:nvPicPr>
          <p:cNvPr id="6" name="Imagen 5" descr="Imagen que contiene tabla, artículos, pequeño, computadora&#10;&#10;Descripción generada automáticamente">
            <a:extLst>
              <a:ext uri="{FF2B5EF4-FFF2-40B4-BE49-F238E27FC236}">
                <a16:creationId xmlns:a16="http://schemas.microsoft.com/office/drawing/2014/main" id="{EF00C2DB-C8C6-4295-A9AA-D9254530C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29" y="0"/>
            <a:ext cx="5696040" cy="6858000"/>
          </a:xfrm>
          <a:prstGeom prst="rect">
            <a:avLst/>
          </a:prstGeom>
        </p:spPr>
      </p:pic>
    </p:spTree>
    <p:extLst>
      <p:ext uri="{BB962C8B-B14F-4D97-AF65-F5344CB8AC3E}">
        <p14:creationId xmlns:p14="http://schemas.microsoft.com/office/powerpoint/2010/main" val="25625626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 grpId="0" animBg="1"/>
      <p:bldP spid="11" grpId="0" animBg="1"/>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29B9DC92-44C8-437D-80F7-3C56078A8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38112"/>
            <a:ext cx="3552825" cy="917125"/>
          </a:xfrm>
          <a:prstGeom prst="rect">
            <a:avLst/>
          </a:prstGeom>
        </p:spPr>
      </p:pic>
      <p:sp>
        <p:nvSpPr>
          <p:cNvPr id="15" name="Rectángulo: esquinas redondeadas 14">
            <a:extLst>
              <a:ext uri="{FF2B5EF4-FFF2-40B4-BE49-F238E27FC236}">
                <a16:creationId xmlns:a16="http://schemas.microsoft.com/office/drawing/2014/main" id="{55B09FA1-4D41-49C8-864E-6DA11A845126}"/>
              </a:ext>
            </a:extLst>
          </p:cNvPr>
          <p:cNvSpPr/>
          <p:nvPr/>
        </p:nvSpPr>
        <p:spPr>
          <a:xfrm>
            <a:off x="486577" y="1664061"/>
            <a:ext cx="10518121" cy="675763"/>
          </a:xfrm>
          <a:prstGeom prst="roundRect">
            <a:avLst>
              <a:gd name="adj" fmla="val 35872"/>
            </a:avLst>
          </a:prstGeom>
          <a:gradFill>
            <a:gsLst>
              <a:gs pos="0">
                <a:srgbClr val="00A09D"/>
              </a:gs>
              <a:gs pos="100000">
                <a:srgbClr val="226FA4"/>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CuadroTexto 15">
            <a:extLst>
              <a:ext uri="{FF2B5EF4-FFF2-40B4-BE49-F238E27FC236}">
                <a16:creationId xmlns:a16="http://schemas.microsoft.com/office/drawing/2014/main" id="{F192E47E-D977-498B-97D9-4B156B74A4AB}"/>
              </a:ext>
            </a:extLst>
          </p:cNvPr>
          <p:cNvSpPr txBox="1"/>
          <p:nvPr/>
        </p:nvSpPr>
        <p:spPr>
          <a:xfrm>
            <a:off x="692249" y="1826391"/>
            <a:ext cx="5525245" cy="412292"/>
          </a:xfrm>
          <a:prstGeom prst="rect">
            <a:avLst/>
          </a:prstGeom>
          <a:noFill/>
        </p:spPr>
        <p:txBody>
          <a:bodyPr wrap="square" rtlCol="0" anchor="t">
            <a:spAutoFit/>
          </a:bodyPr>
          <a:lstStyle/>
          <a:p>
            <a:pPr>
              <a:lnSpc>
                <a:spcPts val="2200"/>
              </a:lnSpc>
            </a:pPr>
            <a:r>
              <a:rPr lang="fr-FR" sz="3200" b="1" dirty="0">
                <a:solidFill>
                  <a:schemeClr val="bg1"/>
                </a:solidFill>
              </a:rPr>
              <a:t>S</a:t>
            </a:r>
            <a:r>
              <a:rPr lang="fr-FR" sz="2650" dirty="0">
                <a:solidFill>
                  <a:schemeClr val="bg1"/>
                </a:solidFill>
                <a:latin typeface="+mj-lt"/>
              </a:rPr>
              <a:t>élection du traducteur</a:t>
            </a:r>
            <a:endParaRPr lang="es-ES" sz="2650" dirty="0">
              <a:solidFill>
                <a:schemeClr val="bg1"/>
              </a:solidFill>
              <a:latin typeface="+mj-lt"/>
            </a:endParaRPr>
          </a:p>
        </p:txBody>
      </p:sp>
      <p:sp>
        <p:nvSpPr>
          <p:cNvPr id="3" name="Elipse 2">
            <a:extLst>
              <a:ext uri="{FF2B5EF4-FFF2-40B4-BE49-F238E27FC236}">
                <a16:creationId xmlns:a16="http://schemas.microsoft.com/office/drawing/2014/main" id="{B6087088-ED98-4013-AA1F-E551DB1F7978}"/>
              </a:ext>
            </a:extLst>
          </p:cNvPr>
          <p:cNvSpPr/>
          <p:nvPr/>
        </p:nvSpPr>
        <p:spPr>
          <a:xfrm>
            <a:off x="4456275" y="1252345"/>
            <a:ext cx="2344237" cy="1435395"/>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537283DE-8775-44B8-8535-225BA1E074D4}"/>
              </a:ext>
            </a:extLst>
          </p:cNvPr>
          <p:cNvSpPr/>
          <p:nvPr/>
        </p:nvSpPr>
        <p:spPr>
          <a:xfrm>
            <a:off x="5421676" y="903070"/>
            <a:ext cx="447497" cy="290666"/>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61F40346-6D36-4467-9E9F-E3AEAAC92309}"/>
              </a:ext>
            </a:extLst>
          </p:cNvPr>
          <p:cNvSpPr/>
          <p:nvPr/>
        </p:nvSpPr>
        <p:spPr>
          <a:xfrm>
            <a:off x="5869173" y="707654"/>
            <a:ext cx="246616" cy="160186"/>
          </a:xfrm>
          <a:prstGeom prst="ellipse">
            <a:avLst/>
          </a:prstGeom>
          <a:solidFill>
            <a:srgbClr val="05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a:extLst>
              <a:ext uri="{FF2B5EF4-FFF2-40B4-BE49-F238E27FC236}">
                <a16:creationId xmlns:a16="http://schemas.microsoft.com/office/drawing/2014/main" id="{D105EE10-9B91-46AA-8836-A3F70CC8E289}"/>
              </a:ext>
            </a:extLst>
          </p:cNvPr>
          <p:cNvSpPr txBox="1"/>
          <p:nvPr/>
        </p:nvSpPr>
        <p:spPr>
          <a:xfrm>
            <a:off x="4547095" y="1511517"/>
            <a:ext cx="2151417" cy="990849"/>
          </a:xfrm>
          <a:prstGeom prst="rect">
            <a:avLst/>
          </a:prstGeom>
          <a:noFill/>
        </p:spPr>
        <p:txBody>
          <a:bodyPr wrap="square" rtlCol="0">
            <a:spAutoFit/>
          </a:bodyPr>
          <a:lstStyle/>
          <a:p>
            <a:pPr algn="ctr">
              <a:lnSpc>
                <a:spcPts val="1400"/>
              </a:lnSpc>
            </a:pPr>
            <a:r>
              <a:rPr lang="fr-FR" sz="1350" i="1" dirty="0">
                <a:solidFill>
                  <a:schemeClr val="tx1">
                    <a:lumMod val="85000"/>
                    <a:lumOff val="15000"/>
                  </a:schemeClr>
                </a:solidFill>
              </a:rPr>
              <a:t>Idée reçue : </a:t>
            </a:r>
          </a:p>
          <a:p>
            <a:pPr algn="ctr">
              <a:lnSpc>
                <a:spcPts val="1400"/>
              </a:lnSpc>
            </a:pPr>
            <a:r>
              <a:rPr lang="fr-FR" sz="1350" b="1" dirty="0">
                <a:solidFill>
                  <a:schemeClr val="tx1">
                    <a:lumMod val="85000"/>
                    <a:lumOff val="15000"/>
                  </a:schemeClr>
                </a:solidFill>
              </a:rPr>
              <a:t>Il suffit d’une personne </a:t>
            </a:r>
          </a:p>
          <a:p>
            <a:pPr algn="ctr">
              <a:lnSpc>
                <a:spcPts val="1400"/>
              </a:lnSpc>
            </a:pPr>
            <a:r>
              <a:rPr lang="fr-FR" sz="1350" b="1" dirty="0">
                <a:solidFill>
                  <a:schemeClr val="tx1">
                    <a:lumMod val="85000"/>
                    <a:lumOff val="15000"/>
                  </a:schemeClr>
                </a:solidFill>
              </a:rPr>
              <a:t>bilingue ou d’un traducteur</a:t>
            </a:r>
          </a:p>
          <a:p>
            <a:pPr algn="ctr">
              <a:lnSpc>
                <a:spcPts val="1400"/>
              </a:lnSpc>
            </a:pPr>
            <a:r>
              <a:rPr lang="fr-FR" sz="1350" b="1" dirty="0">
                <a:solidFill>
                  <a:schemeClr val="tx1">
                    <a:lumMod val="85000"/>
                    <a:lumOff val="15000"/>
                  </a:schemeClr>
                </a:solidFill>
              </a:rPr>
              <a:t>automatique pour traduire</a:t>
            </a:r>
          </a:p>
          <a:p>
            <a:pPr algn="ctr">
              <a:lnSpc>
                <a:spcPts val="1400"/>
              </a:lnSpc>
            </a:pPr>
            <a:r>
              <a:rPr lang="fr-FR" sz="1350" b="1" dirty="0">
                <a:solidFill>
                  <a:schemeClr val="tx1">
                    <a:lumMod val="85000"/>
                    <a:lumOff val="15000"/>
                  </a:schemeClr>
                </a:solidFill>
              </a:rPr>
              <a:t>un site. </a:t>
            </a:r>
          </a:p>
        </p:txBody>
      </p:sp>
      <p:pic>
        <p:nvPicPr>
          <p:cNvPr id="7" name="Imagen 6" descr="Imagen que contiene dibujo, tabla, reloj&#10;&#10;Descripción generada automáticamente">
            <a:extLst>
              <a:ext uri="{FF2B5EF4-FFF2-40B4-BE49-F238E27FC236}">
                <a16:creationId xmlns:a16="http://schemas.microsoft.com/office/drawing/2014/main" id="{F42A3768-7D90-418A-81FE-7AFE24CEE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49" y="2679590"/>
            <a:ext cx="922545" cy="1688587"/>
          </a:xfrm>
          <a:prstGeom prst="rect">
            <a:avLst/>
          </a:prstGeom>
        </p:spPr>
      </p:pic>
      <p:pic>
        <p:nvPicPr>
          <p:cNvPr id="9" name="Imagen 8" descr="Imagen que contiene dibujo, luz, tabla, señal&#10;&#10;Descripción generada automáticamente">
            <a:extLst>
              <a:ext uri="{FF2B5EF4-FFF2-40B4-BE49-F238E27FC236}">
                <a16:creationId xmlns:a16="http://schemas.microsoft.com/office/drawing/2014/main" id="{FC763F5A-2C50-4FF0-886F-65E9E9054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81" y="4550919"/>
            <a:ext cx="922545" cy="1688587"/>
          </a:xfrm>
          <a:prstGeom prst="rect">
            <a:avLst/>
          </a:prstGeom>
        </p:spPr>
      </p:pic>
      <p:sp>
        <p:nvSpPr>
          <p:cNvPr id="23" name="CuadroTexto 22">
            <a:extLst>
              <a:ext uri="{FF2B5EF4-FFF2-40B4-BE49-F238E27FC236}">
                <a16:creationId xmlns:a16="http://schemas.microsoft.com/office/drawing/2014/main" id="{323FE8C1-75EE-444D-9E16-6797B6FC8A61}"/>
              </a:ext>
            </a:extLst>
          </p:cNvPr>
          <p:cNvSpPr txBox="1"/>
          <p:nvPr/>
        </p:nvSpPr>
        <p:spPr>
          <a:xfrm>
            <a:off x="1548364" y="2992016"/>
            <a:ext cx="3417041" cy="1106265"/>
          </a:xfrm>
          <a:prstGeom prst="rect">
            <a:avLst/>
          </a:prstGeom>
          <a:noFill/>
        </p:spPr>
        <p:txBody>
          <a:bodyPr wrap="square" rtlCol="0">
            <a:spAutoFit/>
          </a:bodyPr>
          <a:lstStyle/>
          <a:p>
            <a:pPr>
              <a:lnSpc>
                <a:spcPts val="1400"/>
              </a:lnSpc>
            </a:pPr>
            <a:r>
              <a:rPr lang="fr-FR" sz="1350" b="1" dirty="0">
                <a:solidFill>
                  <a:srgbClr val="CC1F25"/>
                </a:solidFill>
              </a:rPr>
              <a:t>ERREUR : </a:t>
            </a:r>
            <a:r>
              <a:rPr lang="fr-FR" sz="1350" dirty="0">
                <a:solidFill>
                  <a:schemeClr val="tx1">
                    <a:lumMod val="65000"/>
                    <a:lumOff val="35000"/>
                  </a:schemeClr>
                </a:solidFill>
              </a:rPr>
              <a:t>Une traduction non professionnelle </a:t>
            </a:r>
          </a:p>
          <a:p>
            <a:pPr>
              <a:lnSpc>
                <a:spcPts val="1400"/>
              </a:lnSpc>
            </a:pPr>
            <a:r>
              <a:rPr lang="fr-FR" sz="1350" dirty="0" err="1">
                <a:solidFill>
                  <a:schemeClr val="tx1">
                    <a:lumMod val="65000"/>
                    <a:lumOff val="35000"/>
                  </a:schemeClr>
                </a:solidFill>
              </a:rPr>
              <a:t>omporte</a:t>
            </a:r>
            <a:r>
              <a:rPr lang="fr-FR" sz="1350" dirty="0">
                <a:solidFill>
                  <a:schemeClr val="tx1">
                    <a:lumMod val="65000"/>
                    <a:lumOff val="35000"/>
                  </a:schemeClr>
                </a:solidFill>
              </a:rPr>
              <a:t> certains </a:t>
            </a:r>
            <a:r>
              <a:rPr lang="fr-FR" sz="1350" b="1" dirty="0">
                <a:solidFill>
                  <a:schemeClr val="tx1">
                    <a:lumMod val="65000"/>
                    <a:lumOff val="35000"/>
                  </a:schemeClr>
                </a:solidFill>
              </a:rPr>
              <a:t>risques : </a:t>
            </a:r>
          </a:p>
          <a:p>
            <a:pPr>
              <a:lnSpc>
                <a:spcPts val="900"/>
              </a:lnSpc>
            </a:pPr>
            <a:endParaRPr lang="fr-FR" sz="1350" b="1" dirty="0">
              <a:solidFill>
                <a:schemeClr val="tx1">
                  <a:lumMod val="65000"/>
                  <a:lumOff val="35000"/>
                </a:schemeClr>
              </a:solidFill>
            </a:endParaRPr>
          </a:p>
          <a:p>
            <a:pPr>
              <a:lnSpc>
                <a:spcPts val="1400"/>
              </a:lnSpc>
            </a:pPr>
            <a:r>
              <a:rPr lang="fr-FR" sz="1350" b="1" dirty="0">
                <a:solidFill>
                  <a:schemeClr val="tx1">
                    <a:lumMod val="65000"/>
                    <a:lumOff val="35000"/>
                  </a:schemeClr>
                </a:solidFill>
              </a:rPr>
              <a:t>● perte de temps et d’argent </a:t>
            </a:r>
          </a:p>
          <a:p>
            <a:pPr>
              <a:lnSpc>
                <a:spcPts val="1400"/>
              </a:lnSpc>
            </a:pPr>
            <a:r>
              <a:rPr lang="fr-FR" sz="1350" b="1" dirty="0">
                <a:solidFill>
                  <a:schemeClr val="tx1">
                    <a:lumMod val="65000"/>
                    <a:lumOff val="35000"/>
                  </a:schemeClr>
                </a:solidFill>
              </a:rPr>
              <a:t>● tensions en interne </a:t>
            </a:r>
          </a:p>
          <a:p>
            <a:pPr>
              <a:lnSpc>
                <a:spcPts val="1400"/>
              </a:lnSpc>
            </a:pPr>
            <a:r>
              <a:rPr lang="fr-FR" sz="1350" b="1" dirty="0">
                <a:solidFill>
                  <a:schemeClr val="tx1">
                    <a:lumMod val="65000"/>
                    <a:lumOff val="35000"/>
                  </a:schemeClr>
                </a:solidFill>
              </a:rPr>
              <a:t>● mauvaise réputation à l’international</a:t>
            </a:r>
            <a:endParaRPr lang="es-ES" sz="1350" b="1" dirty="0">
              <a:solidFill>
                <a:schemeClr val="tx1">
                  <a:lumMod val="65000"/>
                  <a:lumOff val="35000"/>
                </a:schemeClr>
              </a:solidFill>
            </a:endParaRPr>
          </a:p>
        </p:txBody>
      </p:sp>
      <p:sp>
        <p:nvSpPr>
          <p:cNvPr id="24" name="CuadroTexto 23">
            <a:extLst>
              <a:ext uri="{FF2B5EF4-FFF2-40B4-BE49-F238E27FC236}">
                <a16:creationId xmlns:a16="http://schemas.microsoft.com/office/drawing/2014/main" id="{4B01237B-BE22-4A69-9ACB-E5E4E1433137}"/>
              </a:ext>
            </a:extLst>
          </p:cNvPr>
          <p:cNvSpPr txBox="1"/>
          <p:nvPr/>
        </p:nvSpPr>
        <p:spPr>
          <a:xfrm>
            <a:off x="1432895" y="4858419"/>
            <a:ext cx="1428752" cy="272703"/>
          </a:xfrm>
          <a:prstGeom prst="rect">
            <a:avLst/>
          </a:prstGeom>
          <a:noFill/>
        </p:spPr>
        <p:txBody>
          <a:bodyPr wrap="square" rtlCol="0">
            <a:spAutoFit/>
          </a:bodyPr>
          <a:lstStyle/>
          <a:p>
            <a:pPr>
              <a:lnSpc>
                <a:spcPts val="1400"/>
              </a:lnSpc>
            </a:pPr>
            <a:r>
              <a:rPr lang="fr-FR" sz="1350" b="1" dirty="0">
                <a:solidFill>
                  <a:srgbClr val="2AB14A"/>
                </a:solidFill>
              </a:rPr>
              <a:t>BONNE RÉPONSE</a:t>
            </a:r>
            <a:endParaRPr lang="es-ES" sz="1350" b="1" dirty="0">
              <a:solidFill>
                <a:srgbClr val="2AB14A"/>
              </a:solidFill>
            </a:endParaRPr>
          </a:p>
        </p:txBody>
      </p:sp>
      <p:sp>
        <p:nvSpPr>
          <p:cNvPr id="25" name="CuadroTexto 24">
            <a:extLst>
              <a:ext uri="{FF2B5EF4-FFF2-40B4-BE49-F238E27FC236}">
                <a16:creationId xmlns:a16="http://schemas.microsoft.com/office/drawing/2014/main" id="{E0A2619D-BC29-415B-9875-27A81337FA6B}"/>
              </a:ext>
            </a:extLst>
          </p:cNvPr>
          <p:cNvSpPr txBox="1"/>
          <p:nvPr/>
        </p:nvSpPr>
        <p:spPr>
          <a:xfrm>
            <a:off x="1737660" y="5166934"/>
            <a:ext cx="5352166" cy="1042145"/>
          </a:xfrm>
          <a:prstGeom prst="rect">
            <a:avLst/>
          </a:prstGeom>
          <a:noFill/>
        </p:spPr>
        <p:txBody>
          <a:bodyPr wrap="square" rtlCol="0">
            <a:spAutoFit/>
          </a:bodyPr>
          <a:lstStyle/>
          <a:p>
            <a:pPr>
              <a:lnSpc>
                <a:spcPts val="1400"/>
              </a:lnSpc>
            </a:pPr>
            <a:r>
              <a:rPr lang="fr-FR" sz="1350" dirty="0">
                <a:solidFill>
                  <a:schemeClr val="tx1">
                    <a:lumMod val="65000"/>
                    <a:lumOff val="35000"/>
                  </a:schemeClr>
                </a:solidFill>
              </a:rPr>
              <a:t>Un traducteur </a:t>
            </a:r>
            <a:r>
              <a:rPr lang="fr-FR" sz="1350" b="1" dirty="0">
                <a:solidFill>
                  <a:schemeClr val="tx1">
                    <a:lumMod val="65000"/>
                    <a:lumOff val="35000"/>
                  </a:schemeClr>
                </a:solidFill>
              </a:rPr>
              <a:t>diplômé, natif, spécialisé </a:t>
            </a:r>
            <a:r>
              <a:rPr lang="fr-FR" sz="1350" dirty="0">
                <a:solidFill>
                  <a:schemeClr val="tx1">
                    <a:lumMod val="65000"/>
                    <a:lumOff val="35000"/>
                  </a:schemeClr>
                </a:solidFill>
              </a:rPr>
              <a:t>dans votre domaine. </a:t>
            </a:r>
          </a:p>
          <a:p>
            <a:pPr>
              <a:lnSpc>
                <a:spcPts val="900"/>
              </a:lnSpc>
            </a:pPr>
            <a:endParaRPr lang="fr-FR" sz="1350" dirty="0">
              <a:solidFill>
                <a:schemeClr val="tx1">
                  <a:lumMod val="65000"/>
                  <a:lumOff val="35000"/>
                </a:schemeClr>
              </a:solidFill>
            </a:endParaRPr>
          </a:p>
          <a:p>
            <a:pPr>
              <a:lnSpc>
                <a:spcPts val="1400"/>
              </a:lnSpc>
            </a:pPr>
            <a:r>
              <a:rPr lang="fr-FR" sz="1350" dirty="0">
                <a:solidFill>
                  <a:schemeClr val="tx1">
                    <a:lumMod val="65000"/>
                    <a:lumOff val="35000"/>
                  </a:schemeClr>
                </a:solidFill>
              </a:rPr>
              <a:t>Qui maîtrise les techniques spécifiques et utilise des outils des </a:t>
            </a:r>
            <a:r>
              <a:rPr lang="fr-FR" sz="1350" b="1" dirty="0">
                <a:solidFill>
                  <a:schemeClr val="tx1">
                    <a:lumMod val="65000"/>
                    <a:lumOff val="35000"/>
                  </a:schemeClr>
                </a:solidFill>
              </a:rPr>
              <a:t>mémoires de traduction.</a:t>
            </a:r>
          </a:p>
          <a:p>
            <a:pPr>
              <a:lnSpc>
                <a:spcPts val="900"/>
              </a:lnSpc>
            </a:pPr>
            <a:endParaRPr lang="fr-FR" sz="1350" dirty="0">
              <a:solidFill>
                <a:schemeClr val="tx1">
                  <a:lumMod val="65000"/>
                  <a:lumOff val="35000"/>
                </a:schemeClr>
              </a:solidFill>
            </a:endParaRPr>
          </a:p>
          <a:p>
            <a:pPr>
              <a:lnSpc>
                <a:spcPts val="1400"/>
              </a:lnSpc>
            </a:pPr>
            <a:r>
              <a:rPr lang="fr-FR" sz="1350" b="1" dirty="0">
                <a:solidFill>
                  <a:schemeClr val="tx1">
                    <a:lumMod val="65000"/>
                    <a:lumOff val="35000"/>
                  </a:schemeClr>
                </a:solidFill>
              </a:rPr>
              <a:t>Label Pro Certifié</a:t>
            </a:r>
            <a:endParaRPr lang="es-ES" sz="1350" b="1" dirty="0">
              <a:solidFill>
                <a:schemeClr val="tx1">
                  <a:lumMod val="65000"/>
                  <a:lumOff val="35000"/>
                </a:schemeClr>
              </a:solidFill>
            </a:endParaRPr>
          </a:p>
        </p:txBody>
      </p:sp>
      <p:sp>
        <p:nvSpPr>
          <p:cNvPr id="26" name="CuadroTexto 25">
            <a:extLst>
              <a:ext uri="{FF2B5EF4-FFF2-40B4-BE49-F238E27FC236}">
                <a16:creationId xmlns:a16="http://schemas.microsoft.com/office/drawing/2014/main" id="{1C5D1F73-6641-4464-BC88-147D22A6D9C0}"/>
              </a:ext>
            </a:extLst>
          </p:cNvPr>
          <p:cNvSpPr txBox="1"/>
          <p:nvPr/>
        </p:nvSpPr>
        <p:spPr>
          <a:xfrm>
            <a:off x="5269759" y="3002833"/>
            <a:ext cx="3417041" cy="1106265"/>
          </a:xfrm>
          <a:prstGeom prst="rect">
            <a:avLst/>
          </a:prstGeom>
          <a:noFill/>
        </p:spPr>
        <p:txBody>
          <a:bodyPr wrap="square" rtlCol="0">
            <a:spAutoFit/>
          </a:bodyPr>
          <a:lstStyle/>
          <a:p>
            <a:pPr>
              <a:lnSpc>
                <a:spcPts val="1400"/>
              </a:lnSpc>
            </a:pPr>
            <a:r>
              <a:rPr lang="fr-FR" sz="1350" b="1" dirty="0">
                <a:solidFill>
                  <a:schemeClr val="tx1">
                    <a:lumMod val="75000"/>
                    <a:lumOff val="25000"/>
                  </a:schemeClr>
                </a:solidFill>
              </a:rPr>
              <a:t>Un traducteur professionnel n’est pas :</a:t>
            </a:r>
          </a:p>
          <a:p>
            <a:pPr>
              <a:lnSpc>
                <a:spcPts val="900"/>
              </a:lnSpc>
            </a:pPr>
            <a:endParaRPr lang="fr-FR" sz="1350" b="1" dirty="0">
              <a:solidFill>
                <a:schemeClr val="tx1">
                  <a:lumMod val="65000"/>
                  <a:lumOff val="35000"/>
                </a:schemeClr>
              </a:solidFill>
            </a:endParaRPr>
          </a:p>
          <a:p>
            <a:pPr>
              <a:lnSpc>
                <a:spcPts val="1400"/>
              </a:lnSpc>
            </a:pPr>
            <a:r>
              <a:rPr lang="fr-FR" sz="1350" b="1" dirty="0">
                <a:solidFill>
                  <a:srgbClr val="C00000"/>
                </a:solidFill>
              </a:rPr>
              <a:t>X</a:t>
            </a:r>
            <a:r>
              <a:rPr lang="fr-FR" sz="1350" dirty="0">
                <a:solidFill>
                  <a:schemeClr val="tx1">
                    <a:lumMod val="65000"/>
                    <a:lumOff val="35000"/>
                  </a:schemeClr>
                </a:solidFill>
              </a:rPr>
              <a:t> un country manager</a:t>
            </a:r>
          </a:p>
          <a:p>
            <a:pPr>
              <a:lnSpc>
                <a:spcPts val="1400"/>
              </a:lnSpc>
            </a:pPr>
            <a:r>
              <a:rPr lang="fr-FR" sz="1350" b="1" dirty="0">
                <a:solidFill>
                  <a:srgbClr val="C00000"/>
                </a:solidFill>
              </a:rPr>
              <a:t>X</a:t>
            </a:r>
            <a:r>
              <a:rPr lang="fr-FR" sz="1350" dirty="0">
                <a:solidFill>
                  <a:schemeClr val="tx1">
                    <a:lumMod val="65000"/>
                    <a:lumOff val="35000"/>
                  </a:schemeClr>
                </a:solidFill>
              </a:rPr>
              <a:t> un stagiaire </a:t>
            </a:r>
          </a:p>
          <a:p>
            <a:pPr>
              <a:lnSpc>
                <a:spcPts val="1400"/>
              </a:lnSpc>
            </a:pPr>
            <a:r>
              <a:rPr lang="fr-FR" sz="1350" b="1" dirty="0">
                <a:solidFill>
                  <a:srgbClr val="C00000"/>
                </a:solidFill>
              </a:rPr>
              <a:t>X</a:t>
            </a:r>
            <a:r>
              <a:rPr lang="fr-FR" sz="1350" dirty="0">
                <a:solidFill>
                  <a:schemeClr val="tx1">
                    <a:lumMod val="65000"/>
                    <a:lumOff val="35000"/>
                  </a:schemeClr>
                </a:solidFill>
              </a:rPr>
              <a:t> un professeur de langues </a:t>
            </a:r>
          </a:p>
          <a:p>
            <a:pPr>
              <a:lnSpc>
                <a:spcPts val="1400"/>
              </a:lnSpc>
            </a:pPr>
            <a:r>
              <a:rPr lang="fr-FR" sz="1350" b="1" dirty="0">
                <a:solidFill>
                  <a:srgbClr val="C00000"/>
                </a:solidFill>
              </a:rPr>
              <a:t>X </a:t>
            </a:r>
            <a:r>
              <a:rPr lang="fr-FR" sz="1350" dirty="0">
                <a:solidFill>
                  <a:schemeClr val="tx1">
                    <a:lumMod val="65000"/>
                    <a:lumOff val="35000"/>
                  </a:schemeClr>
                </a:solidFill>
              </a:rPr>
              <a:t>un cousin qui a fait Erasmus</a:t>
            </a:r>
            <a:endParaRPr lang="es-ES" sz="1350" dirty="0">
              <a:solidFill>
                <a:schemeClr val="tx1">
                  <a:lumMod val="65000"/>
                  <a:lumOff val="35000"/>
                </a:schemeClr>
              </a:solidFill>
            </a:endParaRPr>
          </a:p>
        </p:txBody>
      </p:sp>
      <p:pic>
        <p:nvPicPr>
          <p:cNvPr id="27" name="Imagen 26">
            <a:extLst>
              <a:ext uri="{FF2B5EF4-FFF2-40B4-BE49-F238E27FC236}">
                <a16:creationId xmlns:a16="http://schemas.microsoft.com/office/drawing/2014/main" id="{597A39ED-709B-4C81-A715-20B8759E5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422" y="0"/>
            <a:ext cx="4501578" cy="6858000"/>
          </a:xfrm>
          <a:prstGeom prst="rect">
            <a:avLst/>
          </a:prstGeom>
        </p:spPr>
      </p:pic>
      <p:pic>
        <p:nvPicPr>
          <p:cNvPr id="29" name="Imagen 28">
            <a:extLst>
              <a:ext uri="{FF2B5EF4-FFF2-40B4-BE49-F238E27FC236}">
                <a16:creationId xmlns:a16="http://schemas.microsoft.com/office/drawing/2014/main" id="{AE38EC7C-1235-4271-ABD0-974577A603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8337" y="5188623"/>
            <a:ext cx="339284" cy="249999"/>
          </a:xfrm>
          <a:prstGeom prst="rect">
            <a:avLst/>
          </a:prstGeom>
        </p:spPr>
      </p:pic>
      <p:pic>
        <p:nvPicPr>
          <p:cNvPr id="30" name="Imagen 29">
            <a:extLst>
              <a:ext uri="{FF2B5EF4-FFF2-40B4-BE49-F238E27FC236}">
                <a16:creationId xmlns:a16="http://schemas.microsoft.com/office/drawing/2014/main" id="{1A84DEEA-ABB1-4B48-B3EC-8538CBBE17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8337" y="5496967"/>
            <a:ext cx="339284" cy="249999"/>
          </a:xfrm>
          <a:prstGeom prst="rect">
            <a:avLst/>
          </a:prstGeom>
        </p:spPr>
      </p:pic>
      <p:pic>
        <p:nvPicPr>
          <p:cNvPr id="31" name="Imagen 30">
            <a:extLst>
              <a:ext uri="{FF2B5EF4-FFF2-40B4-BE49-F238E27FC236}">
                <a16:creationId xmlns:a16="http://schemas.microsoft.com/office/drawing/2014/main" id="{265BFBD6-506D-47A5-BA97-1B7CF663F0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9603" y="5943534"/>
            <a:ext cx="339284" cy="249999"/>
          </a:xfrm>
          <a:prstGeom prst="rect">
            <a:avLst/>
          </a:prstGeom>
        </p:spPr>
      </p:pic>
    </p:spTree>
    <p:extLst>
      <p:ext uri="{BB962C8B-B14F-4D97-AF65-F5344CB8AC3E}">
        <p14:creationId xmlns:p14="http://schemas.microsoft.com/office/powerpoint/2010/main" val="8464709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250" fill="hold"/>
                                        <p:tgtEl>
                                          <p:spTgt spid="20"/>
                                        </p:tgtEl>
                                        <p:attrNameLst>
                                          <p:attrName>ppt_w</p:attrName>
                                        </p:attrNameLst>
                                      </p:cBhvr>
                                      <p:tavLst>
                                        <p:tav tm="0">
                                          <p:val>
                                            <p:fltVal val="0"/>
                                          </p:val>
                                        </p:tav>
                                        <p:tav tm="100000">
                                          <p:val>
                                            <p:strVal val="#ppt_w"/>
                                          </p:val>
                                        </p:tav>
                                      </p:tavLst>
                                    </p:anim>
                                    <p:anim calcmode="lin" valueType="num">
                                      <p:cBhvr>
                                        <p:cTn id="20" dur="250" fill="hold"/>
                                        <p:tgtEl>
                                          <p:spTgt spid="20"/>
                                        </p:tgtEl>
                                        <p:attrNameLst>
                                          <p:attrName>ppt_h</p:attrName>
                                        </p:attrNameLst>
                                      </p:cBhvr>
                                      <p:tavLst>
                                        <p:tav tm="0">
                                          <p:val>
                                            <p:fltVal val="0"/>
                                          </p:val>
                                        </p:tav>
                                        <p:tav tm="100000">
                                          <p:val>
                                            <p:strVal val="#ppt_h"/>
                                          </p:val>
                                        </p:tav>
                                      </p:tavLst>
                                    </p:anim>
                                    <p:animEffect transition="in" filter="fade">
                                      <p:cBhvr>
                                        <p:cTn id="21" dur="250"/>
                                        <p:tgtEl>
                                          <p:spTgt spid="20"/>
                                        </p:tgtEl>
                                      </p:cBhvr>
                                    </p:animEffect>
                                  </p:childTnLst>
                                </p:cTn>
                              </p:par>
                            </p:childTnLst>
                          </p:cTn>
                        </p:par>
                        <p:par>
                          <p:cTn id="22" fill="hold">
                            <p:stCondLst>
                              <p:cond delay="125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250" fill="hold"/>
                                        <p:tgtEl>
                                          <p:spTgt spid="21"/>
                                        </p:tgtEl>
                                        <p:attrNameLst>
                                          <p:attrName>ppt_w</p:attrName>
                                        </p:attrNameLst>
                                      </p:cBhvr>
                                      <p:tavLst>
                                        <p:tav tm="0">
                                          <p:val>
                                            <p:fltVal val="0"/>
                                          </p:val>
                                        </p:tav>
                                        <p:tav tm="100000">
                                          <p:val>
                                            <p:strVal val="#ppt_w"/>
                                          </p:val>
                                        </p:tav>
                                      </p:tavLst>
                                    </p:anim>
                                    <p:anim calcmode="lin" valueType="num">
                                      <p:cBhvr>
                                        <p:cTn id="26" dur="250" fill="hold"/>
                                        <p:tgtEl>
                                          <p:spTgt spid="21"/>
                                        </p:tgtEl>
                                        <p:attrNameLst>
                                          <p:attrName>ppt_h</p:attrName>
                                        </p:attrNameLst>
                                      </p:cBhvr>
                                      <p:tavLst>
                                        <p:tav tm="0">
                                          <p:val>
                                            <p:fltVal val="0"/>
                                          </p:val>
                                        </p:tav>
                                        <p:tav tm="100000">
                                          <p:val>
                                            <p:strVal val="#ppt_h"/>
                                          </p:val>
                                        </p:tav>
                                      </p:tavLst>
                                    </p:anim>
                                    <p:animEffect transition="in" filter="fade">
                                      <p:cBhvr>
                                        <p:cTn id="27" dur="250"/>
                                        <p:tgtEl>
                                          <p:spTgt spid="21"/>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250" fill="hold"/>
                                        <p:tgtEl>
                                          <p:spTgt spid="3"/>
                                        </p:tgtEl>
                                        <p:attrNameLst>
                                          <p:attrName>ppt_w</p:attrName>
                                        </p:attrNameLst>
                                      </p:cBhvr>
                                      <p:tavLst>
                                        <p:tav tm="0">
                                          <p:val>
                                            <p:fltVal val="0"/>
                                          </p:val>
                                        </p:tav>
                                        <p:tav tm="100000">
                                          <p:val>
                                            <p:strVal val="#ppt_w"/>
                                          </p:val>
                                        </p:tav>
                                      </p:tavLst>
                                    </p:anim>
                                    <p:anim calcmode="lin" valueType="num">
                                      <p:cBhvr>
                                        <p:cTn id="32" dur="250" fill="hold"/>
                                        <p:tgtEl>
                                          <p:spTgt spid="3"/>
                                        </p:tgtEl>
                                        <p:attrNameLst>
                                          <p:attrName>ppt_h</p:attrName>
                                        </p:attrNameLst>
                                      </p:cBhvr>
                                      <p:tavLst>
                                        <p:tav tm="0">
                                          <p:val>
                                            <p:fltVal val="0"/>
                                          </p:val>
                                        </p:tav>
                                        <p:tav tm="100000">
                                          <p:val>
                                            <p:strVal val="#ppt_h"/>
                                          </p:val>
                                        </p:tav>
                                      </p:tavLst>
                                    </p:anim>
                                    <p:animEffect transition="in" filter="fade">
                                      <p:cBhvr>
                                        <p:cTn id="33" dur="250"/>
                                        <p:tgtEl>
                                          <p:spTgt spid="3"/>
                                        </p:tgtEl>
                                      </p:cBhvr>
                                    </p:animEffect>
                                  </p:childTnLst>
                                </p:cTn>
                              </p:par>
                            </p:childTnLst>
                          </p:cTn>
                        </p:par>
                        <p:par>
                          <p:cTn id="34" fill="hold">
                            <p:stCondLst>
                              <p:cond delay="175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2250"/>
                            </p:stCondLst>
                            <p:childTnLst>
                              <p:par>
                                <p:cTn id="41" presetID="2" presetClass="entr" presetSubtype="8" decel="1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anim calcmode="lin" valueType="num">
                                      <p:cBhvr>
                                        <p:cTn id="49" dur="750" fill="hold"/>
                                        <p:tgtEl>
                                          <p:spTgt spid="23"/>
                                        </p:tgtEl>
                                        <p:attrNameLst>
                                          <p:attrName>ppt_x</p:attrName>
                                        </p:attrNameLst>
                                      </p:cBhvr>
                                      <p:tavLst>
                                        <p:tav tm="0">
                                          <p:val>
                                            <p:strVal val="#ppt_x"/>
                                          </p:val>
                                        </p:tav>
                                        <p:tav tm="100000">
                                          <p:val>
                                            <p:strVal val="#ppt_x"/>
                                          </p:val>
                                        </p:tav>
                                      </p:tavLst>
                                    </p:anim>
                                    <p:anim calcmode="lin" valueType="num">
                                      <p:cBhvr>
                                        <p:cTn id="50" dur="750" fill="hold"/>
                                        <p:tgtEl>
                                          <p:spTgt spid="2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2"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750"/>
                                        <p:tgtEl>
                                          <p:spTgt spid="26"/>
                                        </p:tgtEl>
                                      </p:cBhvr>
                                    </p:animEffect>
                                    <p:anim calcmode="lin" valueType="num">
                                      <p:cBhvr>
                                        <p:cTn id="55" dur="750" fill="hold"/>
                                        <p:tgtEl>
                                          <p:spTgt spid="26"/>
                                        </p:tgtEl>
                                        <p:attrNameLst>
                                          <p:attrName>ppt_x</p:attrName>
                                        </p:attrNameLst>
                                      </p:cBhvr>
                                      <p:tavLst>
                                        <p:tav tm="0">
                                          <p:val>
                                            <p:strVal val="#ppt_x"/>
                                          </p:val>
                                        </p:tav>
                                        <p:tav tm="100000">
                                          <p:val>
                                            <p:strVal val="#ppt_x"/>
                                          </p:val>
                                        </p:tav>
                                      </p:tavLst>
                                    </p:anim>
                                    <p:anim calcmode="lin" valueType="num">
                                      <p:cBhvr>
                                        <p:cTn id="56" dur="75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2" presetClass="entr" presetSubtype="4"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par>
                          <p:cTn id="62" fill="hold">
                            <p:stCondLst>
                              <p:cond delay="4750"/>
                            </p:stCondLst>
                            <p:childTnLst>
                              <p:par>
                                <p:cTn id="63" presetID="10"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p:stCondLst>
                              <p:cond delay="5250"/>
                            </p:stCondLst>
                            <p:childTnLst>
                              <p:par>
                                <p:cTn id="67" presetID="42"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6250"/>
                            </p:stCondLst>
                            <p:childTnLst>
                              <p:par>
                                <p:cTn id="73" presetID="2" presetClass="entr" presetSubtype="4"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6750"/>
                            </p:stCondLst>
                            <p:childTnLst>
                              <p:par>
                                <p:cTn id="78" presetID="2" presetClass="entr" presetSubtype="4"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ppt_x"/>
                                          </p:val>
                                        </p:tav>
                                        <p:tav tm="100000">
                                          <p:val>
                                            <p:strVal val="#ppt_x"/>
                                          </p:val>
                                        </p:tav>
                                      </p:tavLst>
                                    </p:anim>
                                    <p:anim calcmode="lin" valueType="num">
                                      <p:cBhvr additive="base">
                                        <p:cTn id="81" dur="500" fill="hold"/>
                                        <p:tgtEl>
                                          <p:spTgt spid="30"/>
                                        </p:tgtEl>
                                        <p:attrNameLst>
                                          <p:attrName>ppt_y</p:attrName>
                                        </p:attrNameLst>
                                      </p:cBhvr>
                                      <p:tavLst>
                                        <p:tav tm="0">
                                          <p:val>
                                            <p:strVal val="1+#ppt_h/2"/>
                                          </p:val>
                                        </p:tav>
                                        <p:tav tm="100000">
                                          <p:val>
                                            <p:strVal val="#ppt_y"/>
                                          </p:val>
                                        </p:tav>
                                      </p:tavLst>
                                    </p:anim>
                                  </p:childTnLst>
                                </p:cTn>
                              </p:par>
                            </p:childTnLst>
                          </p:cTn>
                        </p:par>
                        <p:par>
                          <p:cTn id="82" fill="hold">
                            <p:stCondLst>
                              <p:cond delay="7250"/>
                            </p:stCondLst>
                            <p:childTnLst>
                              <p:par>
                                <p:cTn id="83" presetID="2" presetClass="entr" presetSubtype="4" fill="hold"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3" grpId="0" animBg="1"/>
      <p:bldP spid="20" grpId="0" animBg="1"/>
      <p:bldP spid="21" grpId="0" animBg="1"/>
      <p:bldP spid="22" grpId="0"/>
      <p:bldP spid="23" grpId="0"/>
      <p:bldP spid="24" grpId="0"/>
      <p:bldP spid="25" grpId="0"/>
      <p:bldP spid="2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2111</Words>
  <Application>Microsoft Office PowerPoint</Application>
  <PresentationFormat>Grand écran</PresentationFormat>
  <Paragraphs>341</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Times New Roman</vt:lpstr>
      <vt:lpstr>Tema de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xavier funes jiménez</dc:creator>
  <cp:lastModifiedBy>Mikael LE GALLO</cp:lastModifiedBy>
  <cp:revision>73</cp:revision>
  <dcterms:created xsi:type="dcterms:W3CDTF">2020-05-11T11:22:03Z</dcterms:created>
  <dcterms:modified xsi:type="dcterms:W3CDTF">2021-04-27T17:53:53Z</dcterms:modified>
</cp:coreProperties>
</file>